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93" r:id="rId3"/>
    <p:sldId id="394" r:id="rId4"/>
    <p:sldId id="389" r:id="rId5"/>
    <p:sldId id="421" r:id="rId6"/>
    <p:sldId id="422" r:id="rId7"/>
    <p:sldId id="423" r:id="rId8"/>
    <p:sldId id="424" r:id="rId9"/>
    <p:sldId id="425" r:id="rId10"/>
    <p:sldId id="427" r:id="rId11"/>
    <p:sldId id="426" r:id="rId12"/>
    <p:sldId id="428" r:id="rId13"/>
    <p:sldId id="429" r:id="rId14"/>
    <p:sldId id="430" r:id="rId15"/>
    <p:sldId id="432" r:id="rId16"/>
    <p:sldId id="435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楷体" panose="02010609060101010101" pitchFamily="49" charset="-122"/>
      <p:regular r:id="rId27"/>
    </p:embeddedFont>
    <p:embeddedFont>
      <p:font typeface="黑体" panose="02010609060101010101" pitchFamily="49" charset="-122"/>
      <p:regular r:id="rId28"/>
    </p:embeddedFon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6" userDrawn="1">
          <p15:clr>
            <a:srgbClr val="A4A3A4"/>
          </p15:clr>
        </p15:guide>
        <p15:guide id="2" pos="2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00FF"/>
    <a:srgbClr val="FF0066"/>
    <a:srgbClr val="00FF99"/>
    <a:srgbClr val="AE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howGuides="1">
      <p:cViewPr varScale="1">
        <p:scale>
          <a:sx n="138" d="100"/>
          <a:sy n="138" d="100"/>
        </p:scale>
        <p:origin x="852" y="108"/>
      </p:cViewPr>
      <p:guideLst>
        <p:guide orient="horz" pos="1556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.xml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A23FFA-A7E1-44DB-8C0A-24FC8971B9C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341CE6E1-561F-4C5E-90E2-4E73CEA255F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2B7120-D5F1-4E92-87D9-055514DA7302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2DF8F5-F3EC-4DEA-87C5-D722C532391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ts val="9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95"/>
        </a:spcBef>
        <a:spcAft>
          <a:spcPct val="0"/>
        </a:spcAft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95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95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95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file:///\\DZ121\&#24917;&#35838;&#19978;&#20256;&#35270;&#39057;%20ppt\2&#35821;\ppt\&#31532;&#20843;&#21333;&#20803;\&#21475;&#35821;&#20132;&#38469;&#65306;&#25512;&#33616;&#19968;&#37096;&#21160;&#30011;&#29255;\&#21035;&#30475;&#25105;&#26159;&#19968;&#21482;&#32650;.mp3" TargetMode="External"/><Relationship Id="rId8" Type="http://schemas.openxmlformats.org/officeDocument/2006/relationships/audio" Target="file:///\\DZ121\&#24917;&#35838;&#19978;&#20256;&#35270;&#39057;%20ppt\2&#35821;\ppt\&#31532;&#20843;&#21333;&#20803;\&#21475;&#35821;&#20132;&#38469;&#65306;&#25512;&#33616;&#19968;&#37096;&#21160;&#30011;&#29255;\&#21035;&#30475;&#25105;&#26159;&#19968;&#21482;&#32650;.mp3" TargetMode="External"/><Relationship Id="rId7" Type="http://schemas.openxmlformats.org/officeDocument/2006/relationships/image" Target="../media/image6.png"/><Relationship Id="rId6" Type="http://schemas.microsoft.com/office/2007/relationships/media" Target="file:///\\DZ121\&#24917;&#35838;&#19978;&#20256;&#35270;&#39057;%20ppt\2&#35821;\ppt\&#31532;&#20843;&#21333;&#20803;\&#21475;&#35821;&#20132;&#38469;&#65306;&#25512;&#33616;&#19968;&#37096;&#21160;&#30011;&#29255;\&#22823;&#22836;&#20799;&#23376;&#21644;&#23567;&#22836;&#29240;&#29240;.mp3" TargetMode="External"/><Relationship Id="rId5" Type="http://schemas.openxmlformats.org/officeDocument/2006/relationships/audio" Target="file:///\\DZ121\&#24917;&#35838;&#19978;&#20256;&#35270;&#39057;%20ppt\2&#35821;\ppt\&#31532;&#20843;&#21333;&#20803;\&#21475;&#35821;&#20132;&#38469;&#65306;&#25512;&#33616;&#19968;&#37096;&#21160;&#30011;&#29255;\&#22823;&#22836;&#20799;&#23376;&#21644;&#23567;&#22836;&#29240;&#29240;.mp3" TargetMode="Externa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 descr="tim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8" y="510779"/>
            <a:ext cx="1690688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35" y="1785938"/>
            <a:ext cx="2338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19" y="1494235"/>
            <a:ext cx="3305175" cy="32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78501" y="2745582"/>
            <a:ext cx="2040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《黑猫警长》</a:t>
            </a:r>
            <a:endParaRPr lang="zh-CN" altLang="en-US" sz="2400" b="1">
              <a:latin typeface="宋体" panose="02010600030101010101" pitchFamily="2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267973" y="2818210"/>
            <a:ext cx="1731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《熊出没》</a:t>
            </a:r>
            <a:endParaRPr lang="zh-CN" altLang="en-US" sz="2400" b="1">
              <a:latin typeface="宋体" panose="02010600030101010101" pitchFamily="2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2607469" y="367904"/>
            <a:ext cx="2551510" cy="1126331"/>
          </a:xfrm>
          <a:prstGeom prst="cloudCallout">
            <a:avLst>
              <a:gd name="adj1" fmla="val -87685"/>
              <a:gd name="adj2" fmla="val 362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这是哪部动画片里的人物？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1"/>
          <p:cNvSpPr txBox="1"/>
          <p:nvPr/>
        </p:nvSpPr>
        <p:spPr>
          <a:xfrm>
            <a:off x="-612576" y="202569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小试牛刀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79860" y="944167"/>
            <a:ext cx="3893344" cy="735806"/>
          </a:xfrm>
          <a:prstGeom prst="wedgeRoundRectCallout">
            <a:avLst>
              <a:gd name="adj1" fmla="val -53529"/>
              <a:gd name="adj2" fmla="val 764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图图为什么想生病？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3812382" y="1779985"/>
            <a:ext cx="3893344" cy="735806"/>
          </a:xfrm>
          <a:prstGeom prst="wedgeRoundRectCallout">
            <a:avLst>
              <a:gd name="adj1" fmla="val 66702"/>
              <a:gd name="adj2" fmla="val 7976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他是怎样生病的？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779860" y="2622948"/>
            <a:ext cx="3893344" cy="735806"/>
          </a:xfrm>
          <a:prstGeom prst="wedgeRoundRectCallout">
            <a:avLst>
              <a:gd name="adj1" fmla="val -53529"/>
              <a:gd name="adj2" fmla="val 764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他生病后又有什么感受？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638" y="3420666"/>
            <a:ext cx="8086725" cy="12132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讲精彩片段时，要把一件事情的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起因、经过、结果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讲清楚。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6" grpId="0" bldLvl="0" animBg="1"/>
      <p:bldP spid="6" grpId="1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1"/>
          <p:cNvSpPr txBox="1"/>
          <p:nvPr/>
        </p:nvSpPr>
        <p:spPr>
          <a:xfrm>
            <a:off x="-684584" y="216018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大显身手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129" y="1693069"/>
            <a:ext cx="7856934" cy="33750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大家好，我是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，我向大家推荐的动画片是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。它给我留下的印象最深的人物是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，他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。在这部动画片里，最精彩的片段是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，片段里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。你们喜欢这部动画片吗？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85" y="794147"/>
            <a:ext cx="6942534" cy="6415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说一说，向身边的人推荐一部动画片。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0" y="2950369"/>
            <a:ext cx="5181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文本框 1"/>
          <p:cNvSpPr txBox="1"/>
          <p:nvPr/>
        </p:nvSpPr>
        <p:spPr>
          <a:xfrm>
            <a:off x="-684584" y="152561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总结打分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295275" y="1241822"/>
          <a:ext cx="8553450" cy="2418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0690"/>
                <a:gridCol w="1710690"/>
                <a:gridCol w="1710690"/>
                <a:gridCol w="1710690"/>
                <a:gridCol w="1710690"/>
              </a:tblGrid>
              <a:tr h="100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声音清晰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语速恰当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态度大方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声音洪亮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说清片名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说清角色特点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情节表述完整</a:t>
                      </a:r>
                      <a:endParaRPr lang="zh-CN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45725" marB="45725" anchor="ctr"/>
                </a:tc>
              </a:tr>
              <a:tr h="7049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★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★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★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★</a:t>
                      </a:r>
                      <a:endParaRPr lang="zh-CN" altLang="en-US" sz="32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25" marB="45725" anchor="ctr"/>
                </a:tc>
              </a:tr>
              <a:tr h="704919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我可以得_____颗</a:t>
                      </a:r>
                      <a:r>
                        <a:rPr lang="zh-CN" altLang="en-US" sz="320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★</a:t>
                      </a:r>
                      <a:r>
                        <a:rPr lang="zh-CN" altLang="en-US" sz="2400" b="1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T="45725" marB="45725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0506" name="图片 10" descr="C:/Users/hw/AppData/Local/Temp/kaimatting/20200417170202/output_aiMatting_20200417170257.pngoutput_aiMatting_2020041717025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35" y="794147"/>
            <a:ext cx="167521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图片 11" descr="C:/Users/hw/AppData/Local/Temp/kaimatting/20200417170327/output_aiMatting_20200417170355.pngoutput_aiMatting_202004171703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7" y="2550319"/>
            <a:ext cx="1338263" cy="1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3"/>
          <p:cNvSpPr txBox="1">
            <a:spLocks noChangeArrowheads="1"/>
          </p:cNvSpPr>
          <p:nvPr/>
        </p:nvSpPr>
        <p:spPr bwMode="auto">
          <a:xfrm>
            <a:off x="1170385" y="528638"/>
            <a:ext cx="6878240" cy="378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3150" b="1">
                <a:solidFill>
                  <a:schemeClr val="bg1"/>
                </a:solidFill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zh-CN" sz="3150" b="1">
                <a:solidFill>
                  <a:schemeClr val="bg1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rPr>
              <a:t>我喜欢看《猫和老鼠》，我最喜欢小老鼠杰瑞，因为它很机灵，很聪明。最吸引我的是，每次猫想      抓</a:t>
            </a:r>
            <a:r>
              <a:rPr lang="zh-CN" altLang="en-US" sz="3150" b="1">
                <a:solidFill>
                  <a:schemeClr val="bg1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rPr>
              <a:t>它</a:t>
            </a:r>
            <a:r>
              <a:rPr lang="zh-CN" altLang="zh-CN" sz="3150" b="1">
                <a:solidFill>
                  <a:schemeClr val="bg1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3150" b="1">
                <a:solidFill>
                  <a:schemeClr val="bg1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rPr>
              <a:t>它</a:t>
            </a:r>
            <a:r>
              <a:rPr lang="zh-CN" altLang="zh-CN" sz="3150" b="1">
                <a:solidFill>
                  <a:schemeClr val="bg1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rPr>
              <a:t>都能逃走，还让猫自讨苦  吃，非常搞笑！大家都去看看这部动画片吧！</a:t>
            </a:r>
            <a:endParaRPr lang="zh-CN" altLang="zh-CN" sz="3150" b="1">
              <a:solidFill>
                <a:schemeClr val="bg1"/>
              </a:solidFill>
              <a:latin typeface="宋体" panose="02010600030101010101" pitchFamily="2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3"/>
          <p:cNvSpPr txBox="1">
            <a:spLocks noChangeArrowheads="1"/>
          </p:cNvSpPr>
          <p:nvPr/>
        </p:nvSpPr>
        <p:spPr bwMode="auto">
          <a:xfrm>
            <a:off x="1266825" y="406004"/>
            <a:ext cx="6610350" cy="389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775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775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我推荐《熊出没》这部动画片。这部动画片讲了：熊大、熊二还有他们的好朋友在森林里愉快</a:t>
            </a:r>
            <a:r>
              <a:rPr lang="zh-CN" altLang="en-US" sz="2775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</a:t>
            </a:r>
            <a:r>
              <a:rPr lang="zh-CN" altLang="zh-CN" sz="2775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生活，而伐木工光头强天天要砍树，动物们展开了保卫森     林的斗争。这部动画片告诉我们森林是 动物的家，我们要保护森林和动物。快去看吧，你们一定会喜欢的！</a:t>
            </a:r>
            <a:endParaRPr lang="zh-CN" altLang="zh-CN" sz="2775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1"/>
          <p:cNvSpPr txBox="1"/>
          <p:nvPr/>
        </p:nvSpPr>
        <p:spPr>
          <a:xfrm>
            <a:off x="179512" y="339502"/>
            <a:ext cx="2231604" cy="641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5344" y="1545432"/>
            <a:ext cx="5952270" cy="78931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向朋友或家人推荐一部动画片。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 descr="tim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8" y="510779"/>
            <a:ext cx="1690688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 bwMode="auto">
          <a:xfrm>
            <a:off x="607873" y="1120379"/>
            <a:ext cx="3587872" cy="3077286"/>
            <a:chOff x="1286" y="2353"/>
            <a:chExt cx="5650" cy="4846"/>
          </a:xfrm>
        </p:grpSpPr>
        <p:sp>
          <p:nvSpPr>
            <p:cNvPr id="10249" name="文本框 8"/>
            <p:cNvSpPr txBox="1">
              <a:spLocks noChangeArrowheads="1"/>
            </p:cNvSpPr>
            <p:nvPr/>
          </p:nvSpPr>
          <p:spPr bwMode="auto">
            <a:xfrm>
              <a:off x="1286" y="6472"/>
              <a:ext cx="5650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>
                  <a:latin typeface="宋体" panose="02010600030101010101" pitchFamily="2" charset="-122"/>
                  <a:sym typeface="+mn-ea"/>
                </a:rPr>
                <a:t>《大头儿子和小头爸爸》</a:t>
              </a:r>
              <a:endParaRPr lang="zh-CN" altLang="en-US" sz="2400" b="1">
                <a:latin typeface="宋体" panose="02010600030101010101" pitchFamily="2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10250" name="图片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" y="2353"/>
              <a:ext cx="5149" cy="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182960" y="4110038"/>
            <a:ext cx="2969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《喜羊羊和灰太狼》</a:t>
            </a:r>
            <a:endParaRPr lang="zh-CN" altLang="en-US" sz="2400" b="1">
              <a:latin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1879998"/>
            <a:ext cx="3231356" cy="20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云形标注 1"/>
          <p:cNvSpPr/>
          <p:nvPr/>
        </p:nvSpPr>
        <p:spPr>
          <a:xfrm>
            <a:off x="2620566" y="357188"/>
            <a:ext cx="2551509" cy="1126331"/>
          </a:xfrm>
          <a:prstGeom prst="cloudCallout">
            <a:avLst>
              <a:gd name="adj1" fmla="val -87685"/>
              <a:gd name="adj2" fmla="val 362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这是哪部动画片里的音乐？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大头儿子和小头爸爸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2019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别看我是一只羊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22145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2" y="1670448"/>
            <a:ext cx="8496300" cy="154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标题 1"/>
          <p:cNvSpPr txBox="1"/>
          <p:nvPr/>
        </p:nvSpPr>
        <p:spPr>
          <a:xfrm>
            <a:off x="981075" y="2081212"/>
            <a:ext cx="7037785" cy="777479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口语交际：推荐一部动画片</a:t>
            </a:r>
            <a:endParaRPr lang="zh-CN" altLang="en-US" sz="44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26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/>
          <a:stretch>
            <a:fillRect/>
          </a:stretch>
        </p:blipFill>
        <p:spPr bwMode="auto">
          <a:xfrm>
            <a:off x="6659166" y="339329"/>
            <a:ext cx="233124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 bwMode="auto">
          <a:xfrm>
            <a:off x="4017169" y="2787254"/>
            <a:ext cx="2807494" cy="653653"/>
            <a:chOff x="6326" y="4390"/>
            <a:chExt cx="4422" cy="1028"/>
          </a:xfrm>
        </p:grpSpPr>
        <p:sp>
          <p:nvSpPr>
            <p:cNvPr id="2" name="矩形 1"/>
            <p:cNvSpPr/>
            <p:nvPr/>
          </p:nvSpPr>
          <p:spPr>
            <a:xfrm>
              <a:off x="6326" y="4624"/>
              <a:ext cx="4424" cy="79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宋体" panose="02010600030101010101" pitchFamily="2" charset="-122"/>
                </a:rPr>
                <a:t>把好的东西介绍给别人</a:t>
              </a:r>
              <a:endParaRPr lang="zh-CN" altLang="en-US" sz="20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V="1">
              <a:off x="6326" y="4390"/>
              <a:ext cx="1555" cy="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1"/>
          <p:cNvSpPr txBox="1"/>
          <p:nvPr/>
        </p:nvSpPr>
        <p:spPr>
          <a:xfrm>
            <a:off x="-612576" y="272152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听一听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00388" y="1633538"/>
            <a:ext cx="5113735" cy="1921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听一听，这个小朋友是如何推荐动画片的？他说了哪些内容？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92" name="王逸凡录音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10" y="4038601"/>
            <a:ext cx="857250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3" y="1275160"/>
            <a:ext cx="2655094" cy="26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1"/>
          <p:cNvSpPr txBox="1"/>
          <p:nvPr/>
        </p:nvSpPr>
        <p:spPr>
          <a:xfrm>
            <a:off x="-684584" y="253088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方法指导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5616" y="2301478"/>
            <a:ext cx="6991350" cy="22217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首先，说清楚推荐的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是哪一部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动画片。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其次，介绍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最吸引人的片段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或是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一个角色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最后，可以加上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你想看吗？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不看真可惜啊！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这样的话来吸引其他同学。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6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4" y="573881"/>
            <a:ext cx="3426619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1232" y="994172"/>
            <a:ext cx="4304383" cy="6415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的时候要注意什么？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340" name="图片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/>
          <a:stretch>
            <a:fillRect/>
          </a:stretch>
        </p:blipFill>
        <p:spPr bwMode="auto">
          <a:xfrm>
            <a:off x="251520" y="2495550"/>
            <a:ext cx="264289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标注 8"/>
          <p:cNvSpPr/>
          <p:nvPr/>
        </p:nvSpPr>
        <p:spPr>
          <a:xfrm>
            <a:off x="1540669" y="2033588"/>
            <a:ext cx="6061472" cy="916781"/>
          </a:xfrm>
          <a:prstGeom prst="wedgeRoundRectCallout">
            <a:avLst>
              <a:gd name="adj1" fmla="val -49120"/>
              <a:gd name="adj2" fmla="val 8146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注意说话的速度，让别人听清楚。</a:t>
            </a:r>
            <a:endParaRPr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-684584" y="253088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方法指导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64122" y="1131590"/>
            <a:ext cx="4304383" cy="6415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听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的时候要注意什么？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2051720" y="2571750"/>
            <a:ext cx="4929188" cy="916781"/>
          </a:xfrm>
          <a:prstGeom prst="wedgeRoundRectCallout">
            <a:avLst>
              <a:gd name="adj1" fmla="val -53529"/>
              <a:gd name="adj2" fmla="val 7647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认真听，了解别人讲的内容。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84584" y="253088"/>
            <a:ext cx="4031457" cy="641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方法指导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 bwMode="auto">
          <a:xfrm>
            <a:off x="2777729" y="2751535"/>
            <a:ext cx="4400550" cy="1982390"/>
            <a:chOff x="899592" y="2211710"/>
            <a:chExt cx="5328592" cy="2376264"/>
          </a:xfrm>
        </p:grpSpPr>
        <p:sp>
          <p:nvSpPr>
            <p:cNvPr id="4" name="云形标注 3"/>
            <p:cNvSpPr/>
            <p:nvPr/>
          </p:nvSpPr>
          <p:spPr>
            <a:xfrm>
              <a:off x="899592" y="2211710"/>
              <a:ext cx="5328592" cy="2376264"/>
            </a:xfrm>
            <a:prstGeom prst="cloudCallout">
              <a:avLst>
                <a:gd name="adj1" fmla="val -37290"/>
                <a:gd name="adj2" fmla="val 6930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389" name="文本框 4"/>
            <p:cNvSpPr txBox="1">
              <a:spLocks noChangeArrowheads="1"/>
            </p:cNvSpPr>
            <p:nvPr/>
          </p:nvSpPr>
          <p:spPr bwMode="auto">
            <a:xfrm>
              <a:off x="1475656" y="2393412"/>
              <a:ext cx="4356484" cy="171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  这个片段讲了什么内容？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398145" y="168910"/>
            <a:ext cx="597090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5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5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5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大耳朵图图</a:t>
            </a:r>
            <a:r>
              <a:rPr lang="en-US" altLang="zh-CN" sz="5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5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63554" y="2206228"/>
            <a:ext cx="1832553" cy="6415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插入视频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大耳朵图图：生病一点都不好玩，图图再也不想生病了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59632" y="12930"/>
            <a:ext cx="6840760" cy="513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152034660"/>
  <p:tag name="KSO_WM_UNIT_PLACING_PICTURE_USER_VIEWPORT" val="{&quot;height&quot;:2059,&quot;width&quot;:2662}"/>
</p:tagLst>
</file>

<file path=ppt/tags/tag2.xml><?xml version="1.0" encoding="utf-8"?>
<p:tagLst xmlns:p="http://schemas.openxmlformats.org/presentationml/2006/main">
  <p:tag name="REFSHAPE" val="152034660"/>
  <p:tag name="KSO_WM_UNIT_PLACING_PICTURE_USER_VIEWPORT" val="{&quot;height&quot;:2059,&quot;width&quot;:2662}"/>
</p:tagLst>
</file>

<file path=ppt/tags/tag3.xml><?xml version="1.0" encoding="utf-8"?>
<p:tagLst xmlns:p="http://schemas.openxmlformats.org/presentationml/2006/main">
  <p:tag name="KSO_WM_UNIT_TABLE_BEAUTIFY" val="smartTable{7de3355f-159e-4307-96b3-c233ff071ac8}"/>
</p:tagLst>
</file>

<file path=ppt/tags/tag4.xml><?xml version="1.0" encoding="utf-8"?>
<p:tagLst xmlns:p="http://schemas.openxmlformats.org/presentationml/2006/main">
  <p:tag name="commondata" val="eyJoZGlkIjoiNDkxNTZmMjA1OWYxNTc3ZWZiMzAxZTUwNmFkMTVlZT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</a:spPr>
      <a:bodyPr wrap="square" rtlCol="0">
        <a:spAutoFit/>
      </a:bodyPr>
      <a:lstStyle>
        <a:defPPr eaLnBrk="1" hangingPunct="1">
          <a:lnSpc>
            <a:spcPct val="130000"/>
          </a:lnSpc>
          <a:buFont typeface="Arial" panose="020B0604020202020204" pitchFamily="34" charset="0"/>
          <a:buNone/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</Words>
  <Application>WPS 演示</Application>
  <PresentationFormat>全屏显示(16:9)</PresentationFormat>
  <Paragraphs>103</Paragraphs>
  <Slides>15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楷体</vt:lpstr>
      <vt:lpstr>黑体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Administrator</dc:creator>
  <cp:keywords>状元成才路</cp:keywords>
  <dc:description>声  明
 本文件仅用于个人学习、研究或欣赏，以及其他非商业性或非盈利性用途，但同时应遵守著作权法及其他相关法律的规定，不得侵犯本司及相关权利人的合法权利。
 除此以外，将本文件任何内容用于其他用途时，应获得授权，如发现未经授权用于商业或盈利用途将追加侵权者的法律责任。
武汉天成贵龙文化传播有限公司</dc:description>
  <dc:subject>状元成才路</dc:subject>
  <cp:lastModifiedBy>随风—刘老师</cp:lastModifiedBy>
  <cp:revision>356</cp:revision>
  <dcterms:created xsi:type="dcterms:W3CDTF">2016-10-29T08:56:00Z</dcterms:created>
  <dcterms:modified xsi:type="dcterms:W3CDTF">2023-12-12T04:46:30Z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2052-12.1.0.15990</vt:lpwstr>
  </property>
  <property fmtid="{D5CDD505-2E9C-101B-9397-08002B2CF9AE}" pid="4" name="ICV">
    <vt:lpwstr>A682FB2AF70248D3BB2A06733B180419_12</vt:lpwstr>
  </property>
  <property fmtid="{D5CDD505-2E9C-101B-9397-08002B2CF9AE}" pid="5" name="KSOTemplateUUID">
    <vt:lpwstr>v1.0_mb_DiBLuCP1TU81lJQuNpJk6A==</vt:lpwstr>
  </property>
</Properties>
</file>