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colors3.xml" ContentType="application/vnd.ms-office.chartcolorstyle+xml"/>
  <Override PartName="/ppt/charts/colors4.xml" ContentType="application/vnd.ms-office.chartcolorstyle+xml"/>
  <Override PartName="/ppt/charts/colors5.xml" ContentType="application/vnd.ms-office.chartcolorstyle+xml"/>
  <Override PartName="/ppt/charts/colors6.xml" ContentType="application/vnd.ms-office.chartcolorstyle+xml"/>
  <Override PartName="/ppt/charts/colors7.xml" ContentType="application/vnd.ms-office.chartcolorstyle+xml"/>
  <Override PartName="/ppt/charts/colors8.xml" ContentType="application/vnd.ms-office.chartcolorstyle+xml"/>
  <Override PartName="/ppt/charts/colors9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charts/style3.xml" ContentType="application/vnd.ms-office.chartstyle+xml"/>
  <Override PartName="/ppt/charts/style4.xml" ContentType="application/vnd.ms-office.chartstyle+xml"/>
  <Override PartName="/ppt/charts/style5.xml" ContentType="application/vnd.ms-office.chartstyle+xml"/>
  <Override PartName="/ppt/charts/style6.xml" ContentType="application/vnd.ms-office.chartstyle+xml"/>
  <Override PartName="/ppt/charts/style7.xml" ContentType="application/vnd.ms-office.chartstyle+xml"/>
  <Override PartName="/ppt/charts/style8.xml" ContentType="application/vnd.ms-office.chartstyle+xml"/>
  <Override PartName="/ppt/charts/style9.xml" ContentType="application/vnd.ms-office.chartstyle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2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</p:sldMasterIdLst>
  <p:notesMasterIdLst>
    <p:notesMasterId r:id="rId25"/>
  </p:notesMasterIdLst>
  <p:handoutMasterIdLst>
    <p:handoutMasterId r:id="rId26"/>
  </p:handoutMasterIdLst>
  <p:sldIdLst>
    <p:sldId id="264" r:id="rId4"/>
    <p:sldId id="260" r:id="rId5"/>
    <p:sldId id="284" r:id="rId6"/>
    <p:sldId id="269" r:id="rId7"/>
    <p:sldId id="270" r:id="rId8"/>
    <p:sldId id="271" r:id="rId9"/>
    <p:sldId id="285" r:id="rId10"/>
    <p:sldId id="272" r:id="rId11"/>
    <p:sldId id="273" r:id="rId12"/>
    <p:sldId id="274" r:id="rId13"/>
    <p:sldId id="286" r:id="rId14"/>
    <p:sldId id="275" r:id="rId15"/>
    <p:sldId id="276" r:id="rId16"/>
    <p:sldId id="277" r:id="rId17"/>
    <p:sldId id="278" r:id="rId18"/>
    <p:sldId id="287" r:id="rId19"/>
    <p:sldId id="279" r:id="rId20"/>
    <p:sldId id="280" r:id="rId21"/>
    <p:sldId id="281" r:id="rId22"/>
    <p:sldId id="288" r:id="rId23"/>
    <p:sldId id="303" r:id="rId24"/>
  </p:sldIdLst>
  <p:sldSz cx="12192000" cy="6858000"/>
  <p:notesSz cx="6858000" cy="9144000"/>
  <p:embeddedFontLst>
    <p:embeddedFont>
      <p:font typeface="思源黑体 CN Normal" panose="020B0400000000000000" pitchFamily="34" charset="-122"/>
      <p:regular r:id="rId30"/>
    </p:embeddedFont>
    <p:embeddedFont>
      <p:font typeface="优设标题黑" panose="00000500000000000000" pitchFamily="2" charset="-122"/>
      <p:regular r:id="rId31"/>
    </p:embeddedFont>
    <p:embeddedFont>
      <p:font typeface="黑体" panose="02010609060101010101" charset="-122"/>
      <p:regular r:id="rId32"/>
    </p:embeddedFont>
    <p:embeddedFont>
      <p:font typeface="思源黑体 CN Medium" panose="020B0600000000000000" charset="-122"/>
      <p:regular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4ECE"/>
    <a:srgbClr val="FBFBFB"/>
    <a:srgbClr val="423AB7"/>
    <a:srgbClr val="7586DD"/>
    <a:srgbClr val="243794"/>
    <a:srgbClr val="F4F0E4"/>
    <a:srgbClr val="176F58"/>
    <a:srgbClr val="FFFFFF"/>
    <a:srgbClr val="0F493A"/>
    <a:srgbClr val="EEFC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8" autoAdjust="0"/>
    <p:restoredTop sz="94660"/>
  </p:normalViewPr>
  <p:slideViewPr>
    <p:cSldViewPr snapToGrid="0">
      <p:cViewPr>
        <p:scale>
          <a:sx n="50" d="100"/>
          <a:sy n="50" d="100"/>
        </p:scale>
        <p:origin x="1920" y="720"/>
      </p:cViewPr>
      <p:guideLst>
        <p:guide orient="horz" pos="2160"/>
        <p:guide pos="3840"/>
        <p:guide orient="horz" pos="346"/>
        <p:guide orient="horz" pos="3974"/>
        <p:guide pos="325"/>
        <p:guide pos="7355"/>
        <p:guide orient="horz" pos="754"/>
        <p:guide pos="597"/>
        <p:guide pos="7083"/>
        <p:guide orient="horz" pos="102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1.xml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Workbook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package" Target="../embeddings/Workbook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package" Target="../embeddings/Workbook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package" Target="../embeddings/Workbook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package" Target="../embeddings/Workbook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导入一</c:v>
                </c:pt>
              </c:strCache>
            </c:strRef>
          </c:tx>
          <c:spPr>
            <a:solidFill>
              <a:srgbClr val="354ECE"/>
            </a:solidFill>
            <a:ln w="3175">
              <a:solidFill>
                <a:srgbClr val="354ECE"/>
              </a:solidFill>
            </a:ln>
          </c:spPr>
          <c:explosion val="0"/>
          <c:dPt>
            <c:idx val="0"/>
            <c:bubble3D val="0"/>
            <c:spPr>
              <a:solidFill>
                <a:srgbClr val="354ECE"/>
              </a:solidFill>
              <a:ln w="3175">
                <a:solidFill>
                  <a:srgbClr val="354ECE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BFBFB"/>
              </a:solidFill>
              <a:ln w="3175">
                <a:solidFill>
                  <a:srgbClr val="354ECE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喜欢</c:v>
                </c:pt>
                <c:pt idx="1">
                  <c:v>不喜欢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</c:v>
                </c:pt>
                <c:pt idx="1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导入二</c:v>
                </c:pt>
              </c:strCache>
            </c:strRef>
          </c:tx>
          <c:spPr>
            <a:solidFill>
              <a:srgbClr val="354ECE"/>
            </a:solidFill>
            <a:ln w="3175">
              <a:solidFill>
                <a:srgbClr val="354ECE"/>
              </a:solidFill>
            </a:ln>
          </c:spPr>
          <c:explosion val="0"/>
          <c:dPt>
            <c:idx val="0"/>
            <c:bubble3D val="0"/>
            <c:spPr>
              <a:solidFill>
                <a:srgbClr val="354ECE"/>
              </a:solidFill>
              <a:ln w="3175">
                <a:solidFill>
                  <a:srgbClr val="354ECE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BFBFB"/>
              </a:solidFill>
              <a:ln w="3175">
                <a:solidFill>
                  <a:srgbClr val="354ECE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喜欢</c:v>
                </c:pt>
                <c:pt idx="1">
                  <c:v>不喜欢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5.6</c:v>
                </c:pt>
                <c:pt idx="1">
                  <c:v>4.4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导入三</c:v>
                </c:pt>
              </c:strCache>
            </c:strRef>
          </c:tx>
          <c:spPr>
            <a:solidFill>
              <a:srgbClr val="354ECE"/>
            </a:solidFill>
            <a:ln w="3175">
              <a:solidFill>
                <a:srgbClr val="354ECE"/>
              </a:solidFill>
            </a:ln>
          </c:spPr>
          <c:explosion val="0"/>
          <c:dPt>
            <c:idx val="0"/>
            <c:bubble3D val="0"/>
            <c:spPr>
              <a:solidFill>
                <a:srgbClr val="354ECE"/>
              </a:solidFill>
              <a:ln w="3175">
                <a:solidFill>
                  <a:srgbClr val="354ECE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BFBFB"/>
              </a:solidFill>
              <a:ln w="3175">
                <a:solidFill>
                  <a:srgbClr val="354ECE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喜欢</c:v>
                </c:pt>
                <c:pt idx="1">
                  <c:v>不喜欢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1.3</c:v>
                </c:pt>
                <c:pt idx="1">
                  <c:v>8.7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喜爱度</c:v>
                </c:pt>
              </c:strCache>
            </c:strRef>
          </c:tx>
          <c:spPr>
            <a:solidFill>
              <a:srgbClr val="354ECE"/>
            </a:solidFill>
            <a:ln>
              <a:solidFill>
                <a:srgbClr val="354ECE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导入一</c:v>
                </c:pt>
                <c:pt idx="1">
                  <c:v>导入二</c:v>
                </c:pt>
                <c:pt idx="2">
                  <c:v>导入三</c:v>
                </c:pt>
                <c:pt idx="3">
                  <c:v>导入四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12941616"/>
        <c:axId val="1612945224"/>
      </c:barChart>
      <c:catAx>
        <c:axId val="1612941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612945224"/>
        <c:crosses val="autoZero"/>
        <c:auto val="1"/>
        <c:lblAlgn val="ctr"/>
        <c:lblOffset val="100"/>
        <c:noMultiLvlLbl val="0"/>
      </c:catAx>
      <c:valAx>
        <c:axId val="16129452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61294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喜爱度</c:v>
                </c:pt>
              </c:strCache>
            </c:strRef>
          </c:tx>
          <c:spPr>
            <a:solidFill>
              <a:srgbClr val="FBFBFB"/>
            </a:solidFill>
            <a:ln>
              <a:solidFill>
                <a:srgbClr val="354ECE"/>
              </a:solidFill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导入一</c:v>
                </c:pt>
                <c:pt idx="1">
                  <c:v>导入二</c:v>
                </c:pt>
                <c:pt idx="2">
                  <c:v>导入三</c:v>
                </c:pt>
                <c:pt idx="3">
                  <c:v>导入四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612941616"/>
        <c:axId val="1612945224"/>
      </c:barChart>
      <c:catAx>
        <c:axId val="1612941616"/>
        <c:scaling>
          <c:orientation val="minMax"/>
        </c:scaling>
        <c:delete val="1"/>
        <c:axPos val="r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612945224"/>
        <c:crosses val="autoZero"/>
        <c:auto val="1"/>
        <c:lblAlgn val="ctr"/>
        <c:lblOffset val="100"/>
        <c:noMultiLvlLbl val="0"/>
      </c:catAx>
      <c:valAx>
        <c:axId val="1612945224"/>
        <c:scaling>
          <c:orientation val="maxMin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612941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BFBFB"/>
            </a:solidFill>
            <a:ln>
              <a:solidFill>
                <a:srgbClr val="354ECE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354ECE"/>
              </a:solidFill>
              <a:ln>
                <a:solidFill>
                  <a:srgbClr val="354ECE"/>
                </a:solidFill>
              </a:ln>
              <a:effectLst/>
            </c:spPr>
          </c:dPt>
          <c:dLbls>
            <c:delete val="1"/>
          </c:dLbls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3806384"/>
        <c:axId val="1553809336"/>
      </c:barChart>
      <c:catAx>
        <c:axId val="15538063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553809336"/>
        <c:crosses val="autoZero"/>
        <c:auto val="1"/>
        <c:lblAlgn val="ctr"/>
        <c:lblOffset val="100"/>
        <c:noMultiLvlLbl val="0"/>
      </c:catAx>
      <c:valAx>
        <c:axId val="15538093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553806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重点生词1</c:v>
                </c:pt>
              </c:strCache>
            </c:strRef>
          </c:tx>
          <c:spPr>
            <a:solidFill>
              <a:srgbClr val="354ECE"/>
            </a:solidFill>
            <a:ln w="3175">
              <a:solidFill>
                <a:srgbClr val="354ECE"/>
              </a:solidFill>
            </a:ln>
          </c:spPr>
          <c:explosion val="0"/>
          <c:dPt>
            <c:idx val="0"/>
            <c:bubble3D val="0"/>
            <c:spPr>
              <a:solidFill>
                <a:srgbClr val="354ECE"/>
              </a:solidFill>
              <a:ln w="3175">
                <a:solidFill>
                  <a:srgbClr val="354ECE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BFBFB"/>
              </a:solidFill>
              <a:ln w="3175">
                <a:solidFill>
                  <a:srgbClr val="354ECE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难度</c:v>
                </c:pt>
                <c:pt idx="1">
                  <c:v>掌握度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</c:v>
                </c:pt>
                <c:pt idx="1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重点生词1</c:v>
                </c:pt>
              </c:strCache>
            </c:strRef>
          </c:tx>
          <c:spPr>
            <a:solidFill>
              <a:srgbClr val="354ECE"/>
            </a:solidFill>
            <a:ln w="3175">
              <a:solidFill>
                <a:srgbClr val="354ECE"/>
              </a:solidFill>
            </a:ln>
          </c:spPr>
          <c:explosion val="0"/>
          <c:dPt>
            <c:idx val="0"/>
            <c:bubble3D val="0"/>
            <c:spPr>
              <a:solidFill>
                <a:srgbClr val="354ECE"/>
              </a:solidFill>
              <a:ln w="3175">
                <a:solidFill>
                  <a:srgbClr val="354ECE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BFBFB"/>
              </a:solidFill>
              <a:ln w="3175">
                <a:solidFill>
                  <a:srgbClr val="354ECE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难度</c:v>
                </c:pt>
                <c:pt idx="1">
                  <c:v>掌握度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7.3</c:v>
                </c:pt>
                <c:pt idx="1">
                  <c:v>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BFBFB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Sheet1!$A$2:$A$5</c:f>
              <c:strCache>
                <c:ptCount val="4"/>
                <c:pt idx="0">
                  <c:v>讲解一</c:v>
                </c:pt>
                <c:pt idx="1">
                  <c:v>讲解二</c:v>
                </c:pt>
                <c:pt idx="2">
                  <c:v>讲解三</c:v>
                </c:pt>
                <c:pt idx="3">
                  <c:v>讲解四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1323656"/>
        <c:axId val="1701321360"/>
      </c:barChart>
      <c:catAx>
        <c:axId val="1701323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000" b="0" i="0" u="none" strike="noStrike" kern="1200" baseline="0">
                <a:solidFill>
                  <a:schemeClr val="bg1"/>
                </a:solidFill>
                <a:latin typeface="+mn-ea"/>
                <a:ea typeface="+mn-ea"/>
                <a:cs typeface="思源黑体 CN Normal" panose="020B0400000000000000" pitchFamily="34" charset="-122"/>
              </a:defRPr>
            </a:pPr>
          </a:p>
        </c:txPr>
        <c:crossAx val="1701321360"/>
        <c:crosses val="autoZero"/>
        <c:auto val="1"/>
        <c:lblAlgn val="ctr"/>
        <c:lblOffset val="100"/>
        <c:noMultiLvlLbl val="0"/>
      </c:catAx>
      <c:valAx>
        <c:axId val="1701321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701323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思源黑体 CN Normal" panose="020B0400000000000000" pitchFamily="34" charset="-122"/>
              </a:rPr>
            </a:fld>
            <a:endParaRPr lang="zh-CN" altLang="en-US">
              <a:latin typeface="思源黑体 CN Normal" panose="020B0400000000000000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思源黑体 CN Normal" panose="020B0400000000000000" pitchFamily="34" charset="-122"/>
              </a:rPr>
            </a:fld>
            <a:endParaRPr lang="zh-CN" altLang="en-US">
              <a:latin typeface="思源黑体 CN Normal" panose="020B0400000000000000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思源黑体 CN Normal" panose="020B0400000000000000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思源黑体 CN Normal" panose="020B0400000000000000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思源黑体 CN Normal" panose="020B0400000000000000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思源黑体 CN Normal" panose="020B0400000000000000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Normal" panose="020B0400000000000000" pitchFamily="34" charset="-122"/>
        <a:ea typeface="思源黑体 CN Normal" panose="020B0400000000000000" pitchFamily="34" charset="-122"/>
        <a:cs typeface="思源黑体 CN Normal" panose="020B0400000000000000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cs typeface="思源黑体 CN Normal" panose="020B0400000000000000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思源黑体 CN Normal" panose="020B0400000000000000" pitchFamily="34" charset="-122"/>
                <a:cs typeface="思源黑体 CN Normal" panose="020B0400000000000000" pitchFamily="3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2"/>
          <a:srcRect l="3716" t="3954" r="8175" b="40833"/>
          <a:stretch>
            <a:fillRect/>
          </a:stretch>
        </p:blipFill>
        <p:spPr>
          <a:xfrm>
            <a:off x="0" y="0"/>
            <a:ext cx="12198350" cy="68732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slideLayout" Target="../slideLayouts/slideLayout9.xml"/><Relationship Id="rId7" Type="http://schemas.openxmlformats.org/officeDocument/2006/relationships/slideLayout" Target="../slideLayouts/slideLayout8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黑体" panose="02010609060101010101" charset="-122"/>
          <a:ea typeface="黑体" panose="02010609060101010101" charset="-122"/>
          <a:cs typeface="黑体" panose="0201060906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svg"/><Relationship Id="rId3" Type="http://schemas.openxmlformats.org/officeDocument/2006/relationships/image" Target="../media/image14.png"/><Relationship Id="rId2" Type="http://schemas.openxmlformats.org/officeDocument/2006/relationships/image" Target="../media/image5.sv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18.png"/><Relationship Id="rId4" Type="http://schemas.openxmlformats.org/officeDocument/2006/relationships/image" Target="../media/image7.svg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11.svg"/><Relationship Id="rId7" Type="http://schemas.openxmlformats.org/officeDocument/2006/relationships/image" Target="../media/image23.png"/><Relationship Id="rId6" Type="http://schemas.openxmlformats.org/officeDocument/2006/relationships/image" Target="../media/image10.svg"/><Relationship Id="rId5" Type="http://schemas.openxmlformats.org/officeDocument/2006/relationships/image" Target="../media/image22.png"/><Relationship Id="rId4" Type="http://schemas.openxmlformats.org/officeDocument/2006/relationships/image" Target="../media/image9.svg"/><Relationship Id="rId3" Type="http://schemas.openxmlformats.org/officeDocument/2006/relationships/image" Target="../media/image21.png"/><Relationship Id="rId2" Type="http://schemas.openxmlformats.org/officeDocument/2006/relationships/image" Target="../media/image12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2.svg"/><Relationship Id="rId1" Type="http://schemas.openxmlformats.org/officeDocument/2006/relationships/chart" Target="../charts/chart9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svg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5.svg"/><Relationship Id="rId7" Type="http://schemas.openxmlformats.org/officeDocument/2006/relationships/image" Target="../media/image33.png"/><Relationship Id="rId6" Type="http://schemas.openxmlformats.org/officeDocument/2006/relationships/image" Target="../media/image14.sv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16.sv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4.svg"/><Relationship Id="rId7" Type="http://schemas.openxmlformats.org/officeDocument/2006/relationships/image" Target="../media/image9.png"/><Relationship Id="rId6" Type="http://schemas.openxmlformats.org/officeDocument/2006/relationships/image" Target="../media/image3.svg"/><Relationship Id="rId5" Type="http://schemas.openxmlformats.org/officeDocument/2006/relationships/image" Target="../media/image8.png"/><Relationship Id="rId4" Type="http://schemas.openxmlformats.org/officeDocument/2006/relationships/image" Target="../media/image2.svg"/><Relationship Id="rId3" Type="http://schemas.openxmlformats.org/officeDocument/2006/relationships/image" Target="../media/image7.png"/><Relationship Id="rId2" Type="http://schemas.openxmlformats.org/officeDocument/2006/relationships/image" Target="../media/image1.sv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jpeg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hart" Target="../charts/chart5.xml"/><Relationship Id="rId1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microsoft.com/office/2007/relationships/hdphoto" Target="../media/image5.wdp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>
          <a:xfrm>
            <a:off x="0" y="2155784"/>
            <a:ext cx="12192000" cy="3310360"/>
          </a:xfrm>
          <a:custGeom>
            <a:avLst/>
            <a:gdLst>
              <a:gd name="connsiteX0" fmla="*/ 0 w 12192000"/>
              <a:gd name="connsiteY0" fmla="*/ 0 h 3310360"/>
              <a:gd name="connsiteX1" fmla="*/ 12192000 w 12192000"/>
              <a:gd name="connsiteY1" fmla="*/ 0 h 3310360"/>
              <a:gd name="connsiteX2" fmla="*/ 12192000 w 12192000"/>
              <a:gd name="connsiteY2" fmla="*/ 3310360 h 3310360"/>
              <a:gd name="connsiteX3" fmla="*/ 0 w 12192000"/>
              <a:gd name="connsiteY3" fmla="*/ 3310360 h 331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310360">
                <a:moveTo>
                  <a:pt x="0" y="0"/>
                </a:moveTo>
                <a:lnTo>
                  <a:pt x="12192000" y="0"/>
                </a:lnTo>
                <a:lnTo>
                  <a:pt x="12192000" y="3310360"/>
                </a:lnTo>
                <a:lnTo>
                  <a:pt x="0" y="3310360"/>
                </a:lnTo>
                <a:close/>
              </a:path>
            </a:pathLst>
          </a:cu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 descr="形状&#10;&#10;中度可信度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553199"/>
            <a:ext cx="857010" cy="2628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87369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课前导入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99526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重点生词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11683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课文讲解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23841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课后作业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11406600" y="641419"/>
            <a:ext cx="252000" cy="86360"/>
          </a:xfrm>
          <a:prstGeom prst="roundRect">
            <a:avLst/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39675" y="3742784"/>
            <a:ext cx="6104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b="0" i="0" dirty="0">
                <a:solidFill>
                  <a:schemeClr val="bg1"/>
                </a:solidFill>
                <a:effectLst/>
                <a:latin typeface="+mn-ea"/>
                <a:cs typeface="思源黑体 CN Normal" panose="020B0400000000000000" pitchFamily="34" charset="-122"/>
              </a:rPr>
              <a:t>SIMPLE WIND EDUCATION TEACHING COMMON TEMPLATE</a:t>
            </a:r>
            <a:endParaRPr lang="zh-CN" altLang="en-US" sz="1200" dirty="0">
              <a:solidFill>
                <a:schemeClr val="bg1"/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20700" y="4747755"/>
            <a:ext cx="394696" cy="262801"/>
            <a:chOff x="2509652" y="4132361"/>
            <a:chExt cx="394696" cy="262801"/>
          </a:xfrm>
        </p:grpSpPr>
        <p:sp>
          <p:nvSpPr>
            <p:cNvPr id="16" name="椭圆 15"/>
            <p:cNvSpPr/>
            <p:nvPr/>
          </p:nvSpPr>
          <p:spPr>
            <a:xfrm rot="5400000">
              <a:off x="2509818" y="4132195"/>
              <a:ext cx="262800" cy="2631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 rot="5400000">
              <a:off x="2641383" y="4132196"/>
              <a:ext cx="262800" cy="26313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915397" y="4700316"/>
            <a:ext cx="2669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思源黑体 CN Normal" panose="020B0400000000000000" pitchFamily="34" charset="-122"/>
              </a:rPr>
              <a:t>授课老师：稻小壳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  <a:cs typeface="思源黑体 CN Normal" panose="020B0400000000000000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126561" y="4700316"/>
            <a:ext cx="2828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思源黑体 CN Normal" panose="020B0400000000000000" pitchFamily="34" charset="-122"/>
              </a:rPr>
              <a:t>授课日期：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  <a:cs typeface="思源黑体 CN Normal" panose="020B0400000000000000" pitchFamily="34" charset="-122"/>
              </a:rPr>
              <a:t>20XX.6.15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  <a:cs typeface="思源黑体 CN Normal" panose="020B0400000000000000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731865" y="4747755"/>
            <a:ext cx="394696" cy="262801"/>
            <a:chOff x="2509652" y="4132361"/>
            <a:chExt cx="394696" cy="262801"/>
          </a:xfrm>
        </p:grpSpPr>
        <p:sp>
          <p:nvSpPr>
            <p:cNvPr id="21" name="椭圆 20"/>
            <p:cNvSpPr/>
            <p:nvPr/>
          </p:nvSpPr>
          <p:spPr>
            <a:xfrm rot="5400000">
              <a:off x="2509818" y="4132195"/>
              <a:ext cx="262800" cy="2631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 rot="5400000">
              <a:off x="2641383" y="4132196"/>
              <a:ext cx="262800" cy="26313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16527" y="2512639"/>
            <a:ext cx="70478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latin typeface="+mj-ea"/>
                <a:ea typeface="+mj-ea"/>
                <a:cs typeface="思源黑体 CN Normal" panose="020B0400000000000000" pitchFamily="34" charset="-122"/>
              </a:rPr>
              <a:t>教育教学通用模板</a:t>
            </a:r>
            <a:endParaRPr lang="zh-CN" altLang="en-US" sz="6600" dirty="0">
              <a:solidFill>
                <a:schemeClr val="bg1"/>
              </a:solidFill>
              <a:latin typeface="+mj-ea"/>
              <a:ea typeface="+mj-ea"/>
              <a:cs typeface="思源黑体 CN Normal" panose="020B0400000000000000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520700" y="3625799"/>
            <a:ext cx="60235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5"/>
          <a:stretch>
            <a:fillRect/>
          </a:stretch>
        </p:blipFill>
        <p:spPr>
          <a:xfrm>
            <a:off x="6739348" y="909460"/>
            <a:ext cx="5551477" cy="59485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: 形状 18"/>
          <p:cNvSpPr/>
          <p:nvPr/>
        </p:nvSpPr>
        <p:spPr>
          <a:xfrm>
            <a:off x="0" y="2222339"/>
            <a:ext cx="11244264" cy="1712612"/>
          </a:xfrm>
          <a:custGeom>
            <a:avLst/>
            <a:gdLst>
              <a:gd name="connsiteX0" fmla="*/ 0 w 11244264"/>
              <a:gd name="connsiteY0" fmla="*/ 0 h 1712612"/>
              <a:gd name="connsiteX1" fmla="*/ 10387958 w 11244264"/>
              <a:gd name="connsiteY1" fmla="*/ 0 h 1712612"/>
              <a:gd name="connsiteX2" fmla="*/ 11244264 w 11244264"/>
              <a:gd name="connsiteY2" fmla="*/ 856306 h 1712612"/>
              <a:gd name="connsiteX3" fmla="*/ 10387958 w 11244264"/>
              <a:gd name="connsiteY3" fmla="*/ 1712612 h 1712612"/>
              <a:gd name="connsiteX4" fmla="*/ 0 w 11244264"/>
              <a:gd name="connsiteY4" fmla="*/ 1712612 h 1712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4264" h="1712612">
                <a:moveTo>
                  <a:pt x="0" y="0"/>
                </a:moveTo>
                <a:lnTo>
                  <a:pt x="10387958" y="0"/>
                </a:lnTo>
                <a:cubicBezTo>
                  <a:pt x="10860883" y="0"/>
                  <a:pt x="11244264" y="383381"/>
                  <a:pt x="11244264" y="856306"/>
                </a:cubicBezTo>
                <a:cubicBezTo>
                  <a:pt x="11244264" y="1329231"/>
                  <a:pt x="10860883" y="1712612"/>
                  <a:pt x="10387958" y="1712612"/>
                </a:cubicBezTo>
                <a:lnTo>
                  <a:pt x="0" y="1712612"/>
                </a:lnTo>
                <a:close/>
              </a:path>
            </a:pathLst>
          </a:custGeom>
          <a:solidFill>
            <a:srgbClr val="FBFBFB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7342241" y="2505698"/>
            <a:ext cx="0" cy="1145894"/>
          </a:xfrm>
          <a:prstGeom prst="line">
            <a:avLst/>
          </a:prstGeom>
          <a:ln>
            <a:solidFill>
              <a:srgbClr val="354EC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3902024" y="2505698"/>
            <a:ext cx="0" cy="1145894"/>
          </a:xfrm>
          <a:prstGeom prst="line">
            <a:avLst/>
          </a:prstGeom>
          <a:ln>
            <a:solidFill>
              <a:srgbClr val="354EC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1228643" y="3073419"/>
            <a:ext cx="1906545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pic>
        <p:nvPicPr>
          <p:cNvPr id="26" name="图形 25" descr="343538343131353b343538343239343bbbe3b1a8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801226" y="2500384"/>
            <a:ext cx="522245" cy="52224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8109076" y="3073419"/>
            <a:ext cx="1906545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819300" y="2546640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重点生词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4668860" y="3027163"/>
            <a:ext cx="1906545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947738" y="4435755"/>
            <a:ext cx="2187450" cy="526546"/>
          </a:xfrm>
          <a:prstGeom prst="roundRect">
            <a:avLst>
              <a:gd name="adj" fmla="val 50000"/>
            </a:avLst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238631" y="4468196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重点生词</a:t>
            </a:r>
            <a:endParaRPr lang="zh-CN" altLang="en-US" sz="28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482550" y="4430434"/>
            <a:ext cx="7752825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单击此处输入你的正文，文字是您思想的提炼，为了最终演示发布的良好效果。单击此处输入你的正文，文字是您思想的提炼，为了最终演示发布的良好效果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36" name="矩形: 圆角 35"/>
          <p:cNvSpPr/>
          <p:nvPr/>
        </p:nvSpPr>
        <p:spPr>
          <a:xfrm>
            <a:off x="947738" y="5302030"/>
            <a:ext cx="2187450" cy="526546"/>
          </a:xfrm>
          <a:prstGeom prst="roundRect">
            <a:avLst>
              <a:gd name="adj" fmla="val 50000"/>
            </a:avLst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1238631" y="5334471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重点生词</a:t>
            </a:r>
            <a:endParaRPr lang="zh-CN" altLang="en-US" sz="28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482550" y="5296709"/>
            <a:ext cx="7752825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单击此处输入你的正文，文字是您思想的提炼，为了最终演示发布的良好效果。单击此处输入你的正文，文字是您思想的提炼，为了最终演示发布的良好效果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pic>
        <p:nvPicPr>
          <p:cNvPr id="28" name="图形 27" descr="343439383331343b343531393635363bbdb2cada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20793" y="2500384"/>
            <a:ext cx="522000" cy="522000"/>
          </a:xfrm>
          <a:prstGeom prst="rect">
            <a:avLst/>
          </a:prstGeom>
        </p:spPr>
      </p:pic>
      <p:sp>
        <p:nvSpPr>
          <p:cNvPr id="2" name="任意多边形: 形状 1"/>
          <p:cNvSpPr/>
          <p:nvPr/>
        </p:nvSpPr>
        <p:spPr>
          <a:xfrm>
            <a:off x="0" y="641328"/>
            <a:ext cx="684212" cy="265553"/>
          </a:xfrm>
          <a:custGeom>
            <a:avLst/>
            <a:gdLst>
              <a:gd name="connsiteX0" fmla="*/ 0 w 1283124"/>
              <a:gd name="connsiteY0" fmla="*/ 0 h 498000"/>
              <a:gd name="connsiteX1" fmla="*/ 1034124 w 1283124"/>
              <a:gd name="connsiteY1" fmla="*/ 0 h 498000"/>
              <a:gd name="connsiteX2" fmla="*/ 1283124 w 1283124"/>
              <a:gd name="connsiteY2" fmla="*/ 249000 h 498000"/>
              <a:gd name="connsiteX3" fmla="*/ 1034124 w 1283124"/>
              <a:gd name="connsiteY3" fmla="*/ 498000 h 498000"/>
              <a:gd name="connsiteX4" fmla="*/ 0 w 1283124"/>
              <a:gd name="connsiteY4" fmla="*/ 498000 h 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124" h="498000">
                <a:moveTo>
                  <a:pt x="0" y="0"/>
                </a:moveTo>
                <a:lnTo>
                  <a:pt x="1034124" y="0"/>
                </a:lnTo>
                <a:cubicBezTo>
                  <a:pt x="1171643" y="0"/>
                  <a:pt x="1283124" y="111481"/>
                  <a:pt x="1283124" y="249000"/>
                </a:cubicBezTo>
                <a:cubicBezTo>
                  <a:pt x="1283124" y="386519"/>
                  <a:pt x="1171643" y="498000"/>
                  <a:pt x="1034124" y="498000"/>
                </a:cubicBezTo>
                <a:lnTo>
                  <a:pt x="0" y="498000"/>
                </a:lnTo>
                <a:close/>
              </a:path>
            </a:pathLst>
          </a:cu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3067" y="420162"/>
            <a:ext cx="2806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重点生词</a:t>
            </a:r>
            <a:endParaRPr lang="zh-CN" altLang="en-US" sz="40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1058" y="999938"/>
            <a:ext cx="2758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KEY WORDS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590309"/>
            <a:ext cx="12191999" cy="1267691"/>
          </a:xfrm>
          <a:prstGeom prst="rect">
            <a:avLst/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62678" y="1890172"/>
            <a:ext cx="5233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96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96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4572" y="3153242"/>
            <a:ext cx="5103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TEXT EXPLANATION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844680" y="3958931"/>
            <a:ext cx="5940583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单击此处输入你的正文，文字是您思想的提炼，为了最终演示发布的良好效果，请尽量言简意赅的阐述观点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pic>
        <p:nvPicPr>
          <p:cNvPr id="19" name="图片 18" descr="形状&#10;&#10;中度可信度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553199"/>
            <a:ext cx="857010" cy="26280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887369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课前导入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99526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重点生词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11683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课文讲解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523841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课后作业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11406600" y="641419"/>
            <a:ext cx="252000" cy="86360"/>
          </a:xfrm>
          <a:prstGeom prst="roundRect">
            <a:avLst/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/>
          <p:nvPr/>
        </p:nvCxnSpPr>
        <p:spPr>
          <a:xfrm>
            <a:off x="947738" y="3678382"/>
            <a:ext cx="745980" cy="0"/>
          </a:xfrm>
          <a:prstGeom prst="line">
            <a:avLst/>
          </a:prstGeom>
          <a:ln w="38100" cap="rnd">
            <a:solidFill>
              <a:srgbClr val="354EC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852286" y="6025489"/>
            <a:ext cx="2161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PART THREE.</a:t>
            </a:r>
            <a:endParaRPr lang="zh-CN" altLang="en-US" sz="2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94" y="944880"/>
            <a:ext cx="4019468" cy="59170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956226" y="2063628"/>
            <a:ext cx="2127856" cy="3764107"/>
          </a:xfrm>
          <a:prstGeom prst="roundRect">
            <a:avLst>
              <a:gd name="adj" fmla="val 50000"/>
            </a:avLst>
          </a:prstGeom>
          <a:solidFill>
            <a:srgbClr val="FBFBFB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9" name="矩形: 圆角 18"/>
          <p:cNvSpPr/>
          <p:nvPr/>
        </p:nvSpPr>
        <p:spPr>
          <a:xfrm>
            <a:off x="3673324" y="2063628"/>
            <a:ext cx="2127856" cy="3764107"/>
          </a:xfrm>
          <a:prstGeom prst="roundRect">
            <a:avLst>
              <a:gd name="adj" fmla="val 50000"/>
            </a:avLst>
          </a:prstGeom>
          <a:solidFill>
            <a:srgbClr val="FBFBFB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0" name="矩形: 圆角 19"/>
          <p:cNvSpPr/>
          <p:nvPr/>
        </p:nvSpPr>
        <p:spPr>
          <a:xfrm>
            <a:off x="6390422" y="2063628"/>
            <a:ext cx="2127856" cy="3764107"/>
          </a:xfrm>
          <a:prstGeom prst="roundRect">
            <a:avLst>
              <a:gd name="adj" fmla="val 50000"/>
            </a:avLst>
          </a:prstGeom>
          <a:solidFill>
            <a:srgbClr val="FBFBFB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9107520" y="2063628"/>
            <a:ext cx="2127856" cy="3764107"/>
          </a:xfrm>
          <a:prstGeom prst="roundRect">
            <a:avLst>
              <a:gd name="adj" fmla="val 50000"/>
            </a:avLst>
          </a:prstGeom>
          <a:solidFill>
            <a:srgbClr val="FBFBFB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108718" y="2208848"/>
            <a:ext cx="1822872" cy="1822872"/>
          </a:xfrm>
          <a:prstGeom prst="ellipse">
            <a:avLst/>
          </a:prstGeom>
          <a:blipFill dpi="0" rotWithShape="1">
            <a:blip r:embed="rId1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3825816" y="3859643"/>
            <a:ext cx="1822872" cy="1822872"/>
          </a:xfrm>
          <a:prstGeom prst="ellipse">
            <a:avLst/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6542914" y="2208848"/>
            <a:ext cx="1822872" cy="1822872"/>
          </a:xfrm>
          <a:prstGeom prst="ellipse">
            <a:avLst/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9260012" y="3859643"/>
            <a:ext cx="1822872" cy="1822872"/>
          </a:xfrm>
          <a:prstGeom prst="ellipse">
            <a:avLst/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217322" y="4125369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066882" y="4559592"/>
            <a:ext cx="1906545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3934420" y="2534354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3783980" y="2968577"/>
            <a:ext cx="1906545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6651518" y="4125369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6501078" y="4559592"/>
            <a:ext cx="1906545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9368616" y="2534354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218176" y="2968577"/>
            <a:ext cx="1906545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pic>
        <p:nvPicPr>
          <p:cNvPr id="57" name="图形 56" descr="31393935333037313b31393935333031363bcfdfd0d4b5c6c5dd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14248" y="4313879"/>
            <a:ext cx="914400" cy="914400"/>
          </a:xfrm>
          <a:prstGeom prst="rect">
            <a:avLst/>
          </a:prstGeom>
        </p:spPr>
      </p:pic>
      <p:pic>
        <p:nvPicPr>
          <p:cNvPr id="58" name="图形 57" descr="343435383234313b333635383930343bb6d4bbb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0052" y="4313879"/>
            <a:ext cx="914400" cy="914400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>
            <a:off x="0" y="641328"/>
            <a:ext cx="684212" cy="265553"/>
          </a:xfrm>
          <a:custGeom>
            <a:avLst/>
            <a:gdLst>
              <a:gd name="connsiteX0" fmla="*/ 0 w 1283124"/>
              <a:gd name="connsiteY0" fmla="*/ 0 h 498000"/>
              <a:gd name="connsiteX1" fmla="*/ 1034124 w 1283124"/>
              <a:gd name="connsiteY1" fmla="*/ 0 h 498000"/>
              <a:gd name="connsiteX2" fmla="*/ 1283124 w 1283124"/>
              <a:gd name="connsiteY2" fmla="*/ 249000 h 498000"/>
              <a:gd name="connsiteX3" fmla="*/ 1034124 w 1283124"/>
              <a:gd name="connsiteY3" fmla="*/ 498000 h 498000"/>
              <a:gd name="connsiteX4" fmla="*/ 0 w 1283124"/>
              <a:gd name="connsiteY4" fmla="*/ 498000 h 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124" h="498000">
                <a:moveTo>
                  <a:pt x="0" y="0"/>
                </a:moveTo>
                <a:lnTo>
                  <a:pt x="1034124" y="0"/>
                </a:lnTo>
                <a:cubicBezTo>
                  <a:pt x="1171643" y="0"/>
                  <a:pt x="1283124" y="111481"/>
                  <a:pt x="1283124" y="249000"/>
                </a:cubicBezTo>
                <a:cubicBezTo>
                  <a:pt x="1283124" y="386519"/>
                  <a:pt x="1171643" y="498000"/>
                  <a:pt x="1034124" y="498000"/>
                </a:cubicBezTo>
                <a:lnTo>
                  <a:pt x="0" y="498000"/>
                </a:lnTo>
                <a:close/>
              </a:path>
            </a:pathLst>
          </a:cu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3067" y="420162"/>
            <a:ext cx="2806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40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1058" y="999938"/>
            <a:ext cx="2758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 EXPLANATION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04317" y="0"/>
            <a:ext cx="2383366" cy="6858000"/>
          </a:xfrm>
          <a:prstGeom prst="rect">
            <a:avLst/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8000" contrast="2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3740727" y="2234511"/>
            <a:ext cx="1163590" cy="0"/>
          </a:xfrm>
          <a:prstGeom prst="line">
            <a:avLst/>
          </a:prstGeom>
          <a:ln>
            <a:solidFill>
              <a:srgbClr val="354ECE"/>
            </a:solidFill>
            <a:prstDash val="lg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: 圆角 46"/>
          <p:cNvSpPr/>
          <p:nvPr/>
        </p:nvSpPr>
        <p:spPr>
          <a:xfrm>
            <a:off x="947738" y="1971238"/>
            <a:ext cx="2187450" cy="526546"/>
          </a:xfrm>
          <a:prstGeom prst="roundRect">
            <a:avLst>
              <a:gd name="adj" fmla="val 50000"/>
            </a:avLst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238631" y="1980529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28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872231" y="2566882"/>
            <a:ext cx="3793287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cxnSp>
        <p:nvCxnSpPr>
          <p:cNvPr id="52" name="直接连接符 51"/>
          <p:cNvCxnSpPr/>
          <p:nvPr/>
        </p:nvCxnSpPr>
        <p:spPr>
          <a:xfrm>
            <a:off x="3740727" y="4525195"/>
            <a:ext cx="1163590" cy="0"/>
          </a:xfrm>
          <a:prstGeom prst="line">
            <a:avLst/>
          </a:prstGeom>
          <a:ln>
            <a:solidFill>
              <a:srgbClr val="354ECE"/>
            </a:solidFill>
            <a:prstDash val="lg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: 圆角 52"/>
          <p:cNvSpPr/>
          <p:nvPr/>
        </p:nvSpPr>
        <p:spPr>
          <a:xfrm>
            <a:off x="947738" y="4261922"/>
            <a:ext cx="2187450" cy="526546"/>
          </a:xfrm>
          <a:prstGeom prst="roundRect">
            <a:avLst>
              <a:gd name="adj" fmla="val 50000"/>
            </a:avLst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1238631" y="4271213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28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72231" y="4857566"/>
            <a:ext cx="3793287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cxnSp>
        <p:nvCxnSpPr>
          <p:cNvPr id="57" name="直接连接符 56"/>
          <p:cNvCxnSpPr/>
          <p:nvPr/>
        </p:nvCxnSpPr>
        <p:spPr>
          <a:xfrm flipH="1">
            <a:off x="7287683" y="2234511"/>
            <a:ext cx="1163590" cy="0"/>
          </a:xfrm>
          <a:prstGeom prst="line">
            <a:avLst/>
          </a:prstGeom>
          <a:ln>
            <a:solidFill>
              <a:srgbClr val="354ECE"/>
            </a:solidFill>
            <a:prstDash val="lg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: 圆角 57"/>
          <p:cNvSpPr/>
          <p:nvPr/>
        </p:nvSpPr>
        <p:spPr>
          <a:xfrm flipH="1">
            <a:off x="9056812" y="1971238"/>
            <a:ext cx="2187450" cy="526546"/>
          </a:xfrm>
          <a:prstGeom prst="roundRect">
            <a:avLst>
              <a:gd name="adj" fmla="val 50000"/>
            </a:avLst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 flipH="1">
            <a:off x="9347704" y="1980529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28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 flipH="1">
            <a:off x="7526482" y="2566882"/>
            <a:ext cx="3793287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cxnSp>
        <p:nvCxnSpPr>
          <p:cNvPr id="62" name="直接连接符 61"/>
          <p:cNvCxnSpPr/>
          <p:nvPr/>
        </p:nvCxnSpPr>
        <p:spPr>
          <a:xfrm flipH="1">
            <a:off x="7287683" y="4525195"/>
            <a:ext cx="1163590" cy="0"/>
          </a:xfrm>
          <a:prstGeom prst="line">
            <a:avLst/>
          </a:prstGeom>
          <a:ln>
            <a:solidFill>
              <a:srgbClr val="354ECE"/>
            </a:solidFill>
            <a:prstDash val="lgDash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圆角 62"/>
          <p:cNvSpPr/>
          <p:nvPr/>
        </p:nvSpPr>
        <p:spPr>
          <a:xfrm flipH="1">
            <a:off x="9056812" y="4261922"/>
            <a:ext cx="2187450" cy="526546"/>
          </a:xfrm>
          <a:prstGeom prst="roundRect">
            <a:avLst>
              <a:gd name="adj" fmla="val 50000"/>
            </a:avLst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 flipH="1">
            <a:off x="9347704" y="4271213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28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 flipH="1">
            <a:off x="7526482" y="4857566"/>
            <a:ext cx="3793287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3" name="任意多边形: 形状 2"/>
          <p:cNvSpPr/>
          <p:nvPr/>
        </p:nvSpPr>
        <p:spPr>
          <a:xfrm>
            <a:off x="0" y="641328"/>
            <a:ext cx="684212" cy="265553"/>
          </a:xfrm>
          <a:custGeom>
            <a:avLst/>
            <a:gdLst>
              <a:gd name="connsiteX0" fmla="*/ 0 w 1283124"/>
              <a:gd name="connsiteY0" fmla="*/ 0 h 498000"/>
              <a:gd name="connsiteX1" fmla="*/ 1034124 w 1283124"/>
              <a:gd name="connsiteY1" fmla="*/ 0 h 498000"/>
              <a:gd name="connsiteX2" fmla="*/ 1283124 w 1283124"/>
              <a:gd name="connsiteY2" fmla="*/ 249000 h 498000"/>
              <a:gd name="connsiteX3" fmla="*/ 1034124 w 1283124"/>
              <a:gd name="connsiteY3" fmla="*/ 498000 h 498000"/>
              <a:gd name="connsiteX4" fmla="*/ 0 w 1283124"/>
              <a:gd name="connsiteY4" fmla="*/ 498000 h 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124" h="498000">
                <a:moveTo>
                  <a:pt x="0" y="0"/>
                </a:moveTo>
                <a:lnTo>
                  <a:pt x="1034124" y="0"/>
                </a:lnTo>
                <a:cubicBezTo>
                  <a:pt x="1171643" y="0"/>
                  <a:pt x="1283124" y="111481"/>
                  <a:pt x="1283124" y="249000"/>
                </a:cubicBezTo>
                <a:cubicBezTo>
                  <a:pt x="1283124" y="386519"/>
                  <a:pt x="1171643" y="498000"/>
                  <a:pt x="1034124" y="498000"/>
                </a:cubicBezTo>
                <a:lnTo>
                  <a:pt x="0" y="498000"/>
                </a:lnTo>
                <a:close/>
              </a:path>
            </a:pathLst>
          </a:cu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3067" y="420162"/>
            <a:ext cx="2806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40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1058" y="999938"/>
            <a:ext cx="2758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 EXPLANATION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/>
          <p:nvPr/>
        </p:nvSpPr>
        <p:spPr>
          <a:xfrm>
            <a:off x="6861463" y="4534763"/>
            <a:ext cx="5330537" cy="1594455"/>
          </a:xfrm>
          <a:custGeom>
            <a:avLst/>
            <a:gdLst>
              <a:gd name="connsiteX0" fmla="*/ 0 w 5330537"/>
              <a:gd name="connsiteY0" fmla="*/ 1594455 h 1594455"/>
              <a:gd name="connsiteX1" fmla="*/ 1974273 w 5330537"/>
              <a:gd name="connsiteY1" fmla="*/ 1033346 h 1594455"/>
              <a:gd name="connsiteX2" fmla="*/ 3397828 w 5330537"/>
              <a:gd name="connsiteY2" fmla="*/ 1189210 h 1594455"/>
              <a:gd name="connsiteX3" fmla="*/ 4914900 w 5330537"/>
              <a:gd name="connsiteY3" fmla="*/ 181292 h 1594455"/>
              <a:gd name="connsiteX4" fmla="*/ 5330537 w 5330537"/>
              <a:gd name="connsiteY4" fmla="*/ 4646 h 1594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0537" h="1594455">
                <a:moveTo>
                  <a:pt x="0" y="1594455"/>
                </a:moveTo>
                <a:cubicBezTo>
                  <a:pt x="703984" y="1347671"/>
                  <a:pt x="1407968" y="1100887"/>
                  <a:pt x="1974273" y="1033346"/>
                </a:cubicBezTo>
                <a:cubicBezTo>
                  <a:pt x="2540578" y="965805"/>
                  <a:pt x="2907724" y="1331219"/>
                  <a:pt x="3397828" y="1189210"/>
                </a:cubicBezTo>
                <a:cubicBezTo>
                  <a:pt x="3887933" y="1047201"/>
                  <a:pt x="4592782" y="378719"/>
                  <a:pt x="4914900" y="181292"/>
                </a:cubicBezTo>
                <a:cubicBezTo>
                  <a:pt x="5237018" y="-16135"/>
                  <a:pt x="5283777" y="-5745"/>
                  <a:pt x="5330537" y="4646"/>
                </a:cubicBezTo>
              </a:path>
            </a:pathLst>
          </a:cu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004175" y="0"/>
            <a:ext cx="4187825" cy="68580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790563" y="1808913"/>
            <a:ext cx="2404457" cy="4320305"/>
          </a:xfrm>
          <a:prstGeom prst="rect">
            <a:avLst/>
          </a:prstGeom>
          <a:solidFill>
            <a:srgbClr val="354ECE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579623" y="1901266"/>
            <a:ext cx="881062" cy="881062"/>
          </a:xfrm>
          <a:prstGeom prst="ellipse">
            <a:avLst/>
          </a:prstGeom>
          <a:solidFill>
            <a:srgbClr val="FBFBFB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217322" y="2819919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66882" y="3230992"/>
            <a:ext cx="1906545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3998251" y="1901266"/>
            <a:ext cx="881062" cy="881062"/>
          </a:xfrm>
          <a:prstGeom prst="ellipse">
            <a:avLst/>
          </a:prstGeom>
          <a:solidFill>
            <a:srgbClr val="FBFBFB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3635950" y="2819919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3485510" y="3230992"/>
            <a:ext cx="1906545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1579623" y="4262375"/>
            <a:ext cx="881062" cy="881062"/>
          </a:xfrm>
          <a:prstGeom prst="ellipse">
            <a:avLst/>
          </a:prstGeom>
          <a:solidFill>
            <a:srgbClr val="FBFBFB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217322" y="5181028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066882" y="5592101"/>
            <a:ext cx="1906545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3998251" y="4262375"/>
            <a:ext cx="881062" cy="881062"/>
          </a:xfrm>
          <a:prstGeom prst="ellipse">
            <a:avLst/>
          </a:prstGeom>
          <a:solidFill>
            <a:srgbClr val="FBFBFB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3635950" y="5181028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3485510" y="5592101"/>
            <a:ext cx="1906545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graphicFrame>
        <p:nvGraphicFramePr>
          <p:cNvPr id="10" name="图表 9"/>
          <p:cNvGraphicFramePr/>
          <p:nvPr/>
        </p:nvGraphicFramePr>
        <p:xfrm>
          <a:off x="6779180" y="1933358"/>
          <a:ext cx="2427223" cy="4071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pic>
        <p:nvPicPr>
          <p:cNvPr id="31" name="图形 30" descr="343439383331343b343531393634343bc5e0d1b5b7bdcabd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86154" y="2107797"/>
            <a:ext cx="468000" cy="468000"/>
          </a:xfrm>
          <a:prstGeom prst="rect">
            <a:avLst/>
          </a:prstGeom>
        </p:spPr>
      </p:pic>
      <p:pic>
        <p:nvPicPr>
          <p:cNvPr id="32" name="图形 31" descr="343439383331343b343531393634323bc5e0d1b5b6d4cff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04782" y="4468906"/>
            <a:ext cx="468000" cy="468000"/>
          </a:xfrm>
          <a:prstGeom prst="rect">
            <a:avLst/>
          </a:prstGeom>
        </p:spPr>
      </p:pic>
      <p:pic>
        <p:nvPicPr>
          <p:cNvPr id="33" name="图形 32" descr="343435383036393b343532333934323bb2cebbe1c8cbd4b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04782" y="2107797"/>
            <a:ext cx="468000" cy="468000"/>
          </a:xfrm>
          <a:prstGeom prst="rect">
            <a:avLst/>
          </a:prstGeom>
        </p:spPr>
      </p:pic>
      <p:pic>
        <p:nvPicPr>
          <p:cNvPr id="34" name="图形 33" descr="343435383036393b343532333933373bbbe1d2e9d2e9b3cc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86154" y="4468906"/>
            <a:ext cx="468000" cy="468000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>
            <a:off x="0" y="641328"/>
            <a:ext cx="684212" cy="265553"/>
          </a:xfrm>
          <a:custGeom>
            <a:avLst/>
            <a:gdLst>
              <a:gd name="connsiteX0" fmla="*/ 0 w 1283124"/>
              <a:gd name="connsiteY0" fmla="*/ 0 h 498000"/>
              <a:gd name="connsiteX1" fmla="*/ 1034124 w 1283124"/>
              <a:gd name="connsiteY1" fmla="*/ 0 h 498000"/>
              <a:gd name="connsiteX2" fmla="*/ 1283124 w 1283124"/>
              <a:gd name="connsiteY2" fmla="*/ 249000 h 498000"/>
              <a:gd name="connsiteX3" fmla="*/ 1034124 w 1283124"/>
              <a:gd name="connsiteY3" fmla="*/ 498000 h 498000"/>
              <a:gd name="connsiteX4" fmla="*/ 0 w 1283124"/>
              <a:gd name="connsiteY4" fmla="*/ 498000 h 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124" h="498000">
                <a:moveTo>
                  <a:pt x="0" y="0"/>
                </a:moveTo>
                <a:lnTo>
                  <a:pt x="1034124" y="0"/>
                </a:lnTo>
                <a:cubicBezTo>
                  <a:pt x="1171643" y="0"/>
                  <a:pt x="1283124" y="111481"/>
                  <a:pt x="1283124" y="249000"/>
                </a:cubicBezTo>
                <a:cubicBezTo>
                  <a:pt x="1283124" y="386519"/>
                  <a:pt x="1171643" y="498000"/>
                  <a:pt x="1034124" y="498000"/>
                </a:cubicBezTo>
                <a:lnTo>
                  <a:pt x="0" y="498000"/>
                </a:lnTo>
                <a:close/>
              </a:path>
            </a:pathLst>
          </a:cu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3067" y="420162"/>
            <a:ext cx="2806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40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1058" y="999938"/>
            <a:ext cx="2758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 EXPLANATION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5124343" y="1474768"/>
            <a:ext cx="1737120" cy="1737120"/>
          </a:xfrm>
          <a:prstGeom prst="ellipse">
            <a:avLst/>
          </a:prstGeom>
          <a:blipFill dpi="0" rotWithShape="1">
            <a:blip r:embed="rId1"/>
            <a:srcRect/>
            <a:tile tx="0" ty="0" sx="100000" sy="100000" flip="none" algn="ctr"/>
          </a:blip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485510" y="3525058"/>
            <a:ext cx="1737120" cy="1737120"/>
          </a:xfrm>
          <a:prstGeom prst="ellipse">
            <a:avLst/>
          </a:prstGeom>
          <a:solidFill>
            <a:srgbClr val="354ECE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6096000" y="4008097"/>
            <a:ext cx="2288512" cy="2288512"/>
          </a:xfrm>
          <a:prstGeom prst="ellipse">
            <a:avLst/>
          </a:prstGeom>
          <a:blipFill dpi="0" rotWithShape="1">
            <a:blip r:embed="rId2"/>
            <a:srcRect/>
            <a:tile tx="571500" ty="0" sx="100000" sy="100000" flip="none" algn="ctr"/>
          </a:blip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4" name="直接连接符 3"/>
          <p:cNvCxnSpPr>
            <a:endCxn id="19" idx="7"/>
          </p:cNvCxnSpPr>
          <p:nvPr/>
        </p:nvCxnSpPr>
        <p:spPr>
          <a:xfrm flipH="1">
            <a:off x="4968235" y="3097637"/>
            <a:ext cx="609605" cy="681816"/>
          </a:xfrm>
          <a:prstGeom prst="line">
            <a:avLst/>
          </a:prstGeom>
          <a:ln>
            <a:solidFill>
              <a:srgbClr val="354EC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>
            <a:stCxn id="19" idx="6"/>
            <a:endCxn id="20" idx="2"/>
          </p:cNvCxnSpPr>
          <p:nvPr/>
        </p:nvCxnSpPr>
        <p:spPr>
          <a:xfrm>
            <a:off x="5222630" y="4393618"/>
            <a:ext cx="873370" cy="758735"/>
          </a:xfrm>
          <a:prstGeom prst="line">
            <a:avLst/>
          </a:prstGeom>
          <a:ln>
            <a:solidFill>
              <a:srgbClr val="354EC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7017572" y="1682290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017571" y="2094502"/>
            <a:ext cx="4226692" cy="79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单击此处输入你的正文，文字是您思想的提炼，为了最终演示发布的良好效果。单击此处输入你的正文，文字是您思想的提炼，为了最终演示发布的良好效果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549173" y="4491315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549173" y="4903527"/>
            <a:ext cx="2686204" cy="79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单击此处输入你的正文，文字是您思想的提炼，为了最终演示发布的良好效果。单击此处输入你的正文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715184" y="3592542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49721" y="4004754"/>
            <a:ext cx="2371128" cy="1273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单击此处输入你的正文，文字是您思想的提炼，为了最终演示发布的良好效果。单击此处输入你的正文，文字是您思想的提炼，为了最终演示发布的良好效果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pic>
        <p:nvPicPr>
          <p:cNvPr id="28" name="图形 27" descr="32313536393536383b32313536393536323bc1f7b3cc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96870" y="3936418"/>
            <a:ext cx="914400" cy="914400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>
            <a:off x="0" y="641328"/>
            <a:ext cx="684212" cy="265553"/>
          </a:xfrm>
          <a:custGeom>
            <a:avLst/>
            <a:gdLst>
              <a:gd name="connsiteX0" fmla="*/ 0 w 1283124"/>
              <a:gd name="connsiteY0" fmla="*/ 0 h 498000"/>
              <a:gd name="connsiteX1" fmla="*/ 1034124 w 1283124"/>
              <a:gd name="connsiteY1" fmla="*/ 0 h 498000"/>
              <a:gd name="connsiteX2" fmla="*/ 1283124 w 1283124"/>
              <a:gd name="connsiteY2" fmla="*/ 249000 h 498000"/>
              <a:gd name="connsiteX3" fmla="*/ 1034124 w 1283124"/>
              <a:gd name="connsiteY3" fmla="*/ 498000 h 498000"/>
              <a:gd name="connsiteX4" fmla="*/ 0 w 1283124"/>
              <a:gd name="connsiteY4" fmla="*/ 498000 h 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124" h="498000">
                <a:moveTo>
                  <a:pt x="0" y="0"/>
                </a:moveTo>
                <a:lnTo>
                  <a:pt x="1034124" y="0"/>
                </a:lnTo>
                <a:cubicBezTo>
                  <a:pt x="1171643" y="0"/>
                  <a:pt x="1283124" y="111481"/>
                  <a:pt x="1283124" y="249000"/>
                </a:cubicBezTo>
                <a:cubicBezTo>
                  <a:pt x="1283124" y="386519"/>
                  <a:pt x="1171643" y="498000"/>
                  <a:pt x="1034124" y="498000"/>
                </a:cubicBezTo>
                <a:lnTo>
                  <a:pt x="0" y="498000"/>
                </a:lnTo>
                <a:close/>
              </a:path>
            </a:pathLst>
          </a:cu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3067" y="420162"/>
            <a:ext cx="2806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课文讲解</a:t>
            </a:r>
            <a:endParaRPr lang="zh-CN" altLang="en-US" sz="40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1058" y="999938"/>
            <a:ext cx="2758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 EXPLANATION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590309"/>
            <a:ext cx="12191999" cy="1267691"/>
          </a:xfrm>
          <a:prstGeom prst="rect">
            <a:avLst/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62678" y="1890172"/>
            <a:ext cx="5233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96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课后作业</a:t>
            </a:r>
            <a:endParaRPr lang="zh-CN" altLang="en-US" sz="96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4572" y="3153242"/>
            <a:ext cx="5103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HOMEWORK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844680" y="3958931"/>
            <a:ext cx="5940583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单击此处输入你的正文，文字是您思想的提炼，为了最终演示发布的良好效果，请尽量言简意赅的阐述观点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pic>
        <p:nvPicPr>
          <p:cNvPr id="19" name="图片 18" descr="形状&#10;&#10;中度可信度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553199"/>
            <a:ext cx="857010" cy="26280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887369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课前导入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99526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重点生词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11683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课文讲解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523841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课后作业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11406600" y="641419"/>
            <a:ext cx="252000" cy="86360"/>
          </a:xfrm>
          <a:prstGeom prst="roundRect">
            <a:avLst/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/>
          <p:nvPr/>
        </p:nvCxnSpPr>
        <p:spPr>
          <a:xfrm>
            <a:off x="947738" y="3678382"/>
            <a:ext cx="745980" cy="0"/>
          </a:xfrm>
          <a:prstGeom prst="line">
            <a:avLst/>
          </a:prstGeom>
          <a:ln w="38100" cap="rnd">
            <a:solidFill>
              <a:srgbClr val="354EC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852286" y="6025489"/>
            <a:ext cx="2161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PART FOUR.</a:t>
            </a:r>
            <a:endParaRPr lang="zh-CN" altLang="en-US" sz="2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94" y="944880"/>
            <a:ext cx="4019468" cy="59170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/>
        </p:nvCxnSpPr>
        <p:spPr>
          <a:xfrm>
            <a:off x="947738" y="2381288"/>
            <a:ext cx="10296525" cy="0"/>
          </a:xfrm>
          <a:prstGeom prst="line">
            <a:avLst/>
          </a:prstGeom>
          <a:ln>
            <a:solidFill>
              <a:srgbClr val="354EC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/>
        </p:nvSpPr>
        <p:spPr>
          <a:xfrm>
            <a:off x="2068008" y="2294478"/>
            <a:ext cx="173620" cy="173620"/>
          </a:xfrm>
          <a:prstGeom prst="ellipse">
            <a:avLst/>
          </a:prstGeom>
          <a:solidFill>
            <a:srgbClr val="354ECE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4695463" y="2294478"/>
            <a:ext cx="173620" cy="173620"/>
          </a:xfrm>
          <a:prstGeom prst="ellipse">
            <a:avLst/>
          </a:prstGeom>
          <a:solidFill>
            <a:srgbClr val="354ECE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7322918" y="2294478"/>
            <a:ext cx="173620" cy="173620"/>
          </a:xfrm>
          <a:prstGeom prst="ellipse">
            <a:avLst/>
          </a:prstGeom>
          <a:solidFill>
            <a:srgbClr val="354ECE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9950372" y="2294478"/>
            <a:ext cx="173620" cy="173620"/>
          </a:xfrm>
          <a:prstGeom prst="ellipse">
            <a:avLst/>
          </a:prstGeom>
          <a:solidFill>
            <a:srgbClr val="354ECE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7" name="箭头: 五边形 6"/>
          <p:cNvSpPr/>
          <p:nvPr/>
        </p:nvSpPr>
        <p:spPr>
          <a:xfrm>
            <a:off x="956173" y="3040685"/>
            <a:ext cx="2384384" cy="627439"/>
          </a:xfrm>
          <a:prstGeom prst="homePlate">
            <a:avLst/>
          </a:prstGeom>
          <a:solidFill>
            <a:srgbClr val="354ECE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3" name="箭头: 五边形 22"/>
          <p:cNvSpPr/>
          <p:nvPr/>
        </p:nvSpPr>
        <p:spPr>
          <a:xfrm>
            <a:off x="3590081" y="3040685"/>
            <a:ext cx="2384384" cy="627439"/>
          </a:xfrm>
          <a:prstGeom prst="homePlate">
            <a:avLst/>
          </a:prstGeom>
          <a:solidFill>
            <a:srgbClr val="FBFBFB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4" name="箭头: 五边形 23"/>
          <p:cNvSpPr/>
          <p:nvPr/>
        </p:nvSpPr>
        <p:spPr>
          <a:xfrm>
            <a:off x="6217448" y="3040685"/>
            <a:ext cx="2384384" cy="627439"/>
          </a:xfrm>
          <a:prstGeom prst="homePlate">
            <a:avLst/>
          </a:prstGeom>
          <a:solidFill>
            <a:srgbClr val="354ECE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5" name="箭头: 五边形 24"/>
          <p:cNvSpPr/>
          <p:nvPr/>
        </p:nvSpPr>
        <p:spPr>
          <a:xfrm>
            <a:off x="8844759" y="3040685"/>
            <a:ext cx="2384384" cy="627439"/>
          </a:xfrm>
          <a:prstGeom prst="homePlate">
            <a:avLst/>
          </a:prstGeom>
          <a:solidFill>
            <a:srgbClr val="FBFBFB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9" name="直接连接符 8"/>
          <p:cNvCxnSpPr>
            <a:stCxn id="4" idx="4"/>
          </p:cNvCxnSpPr>
          <p:nvPr/>
        </p:nvCxnSpPr>
        <p:spPr>
          <a:xfrm>
            <a:off x="2154818" y="2468098"/>
            <a:ext cx="0" cy="572587"/>
          </a:xfrm>
          <a:prstGeom prst="line">
            <a:avLst/>
          </a:prstGeom>
          <a:ln>
            <a:solidFill>
              <a:srgbClr val="354EC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4782273" y="2468098"/>
            <a:ext cx="0" cy="572587"/>
          </a:xfrm>
          <a:prstGeom prst="line">
            <a:avLst/>
          </a:prstGeom>
          <a:ln>
            <a:solidFill>
              <a:srgbClr val="354EC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7409728" y="2468098"/>
            <a:ext cx="0" cy="572587"/>
          </a:xfrm>
          <a:prstGeom prst="line">
            <a:avLst/>
          </a:prstGeom>
          <a:ln>
            <a:solidFill>
              <a:srgbClr val="354EC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10037182" y="2468098"/>
            <a:ext cx="0" cy="572587"/>
          </a:xfrm>
          <a:prstGeom prst="line">
            <a:avLst/>
          </a:prstGeom>
          <a:ln>
            <a:solidFill>
              <a:srgbClr val="354ECE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1030963" y="3154349"/>
            <a:ext cx="206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PART ONE</a:t>
            </a:r>
            <a:endParaRPr lang="zh-CN" altLang="en-US" sz="2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658417" y="3154349"/>
            <a:ext cx="206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PART TWO</a:t>
            </a:r>
            <a:endParaRPr lang="zh-CN" altLang="en-US" sz="20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85872" y="3154349"/>
            <a:ext cx="206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PART THREE</a:t>
            </a:r>
            <a:endParaRPr lang="zh-CN" altLang="en-US" sz="2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8913326" y="3154349"/>
            <a:ext cx="2064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PART FOUR</a:t>
            </a:r>
            <a:endParaRPr lang="zh-CN" altLang="en-US" sz="20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345533" y="3947613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课后作业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62801" y="4442901"/>
            <a:ext cx="2371128" cy="10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单击此处输入你的正文，文字是您思想的提炼，为了最终演示发布的良好效果。单击此处输入你的正文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975062" y="3947613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课后作业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3592330" y="4442901"/>
            <a:ext cx="2371128" cy="10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单击此处输入你的正文，文字是您思想的提炼，为了最终演示发布的良好效果。单击此处输入你的正文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604591" y="3947613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课后作业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221859" y="4442901"/>
            <a:ext cx="2371128" cy="10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单击此处输入你的正文，文字是您思想的提炼，为了最终演示发布的良好效果。单击此处输入你的正文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9234119" y="3947613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课后作业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8851387" y="4442901"/>
            <a:ext cx="2371128" cy="1033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单击此处输入你的正文，文字是您思想的提炼，为了最终演示发布的良好效果。单击此处输入你的正文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" name="任意多边形: 形状 1"/>
          <p:cNvSpPr/>
          <p:nvPr/>
        </p:nvSpPr>
        <p:spPr>
          <a:xfrm>
            <a:off x="0" y="641328"/>
            <a:ext cx="684212" cy="265553"/>
          </a:xfrm>
          <a:custGeom>
            <a:avLst/>
            <a:gdLst>
              <a:gd name="connsiteX0" fmla="*/ 0 w 1283124"/>
              <a:gd name="connsiteY0" fmla="*/ 0 h 498000"/>
              <a:gd name="connsiteX1" fmla="*/ 1034124 w 1283124"/>
              <a:gd name="connsiteY1" fmla="*/ 0 h 498000"/>
              <a:gd name="connsiteX2" fmla="*/ 1283124 w 1283124"/>
              <a:gd name="connsiteY2" fmla="*/ 249000 h 498000"/>
              <a:gd name="connsiteX3" fmla="*/ 1034124 w 1283124"/>
              <a:gd name="connsiteY3" fmla="*/ 498000 h 498000"/>
              <a:gd name="connsiteX4" fmla="*/ 0 w 1283124"/>
              <a:gd name="connsiteY4" fmla="*/ 498000 h 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124" h="498000">
                <a:moveTo>
                  <a:pt x="0" y="0"/>
                </a:moveTo>
                <a:lnTo>
                  <a:pt x="1034124" y="0"/>
                </a:lnTo>
                <a:cubicBezTo>
                  <a:pt x="1171643" y="0"/>
                  <a:pt x="1283124" y="111481"/>
                  <a:pt x="1283124" y="249000"/>
                </a:cubicBezTo>
                <a:cubicBezTo>
                  <a:pt x="1283124" y="386519"/>
                  <a:pt x="1171643" y="498000"/>
                  <a:pt x="1034124" y="498000"/>
                </a:cubicBezTo>
                <a:lnTo>
                  <a:pt x="0" y="498000"/>
                </a:lnTo>
                <a:close/>
              </a:path>
            </a:pathLst>
          </a:cu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93067" y="420162"/>
            <a:ext cx="2806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课后作业</a:t>
            </a:r>
            <a:endParaRPr lang="zh-CN" altLang="en-US" sz="40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1058" y="999938"/>
            <a:ext cx="2758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HOMEWORK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47738" y="2090477"/>
            <a:ext cx="1800225" cy="1800225"/>
          </a:xfrm>
          <a:prstGeom prst="rect">
            <a:avLst/>
          </a:prstGeom>
          <a:blipFill dpi="0" rotWithShape="1">
            <a:blip r:embed="rId1"/>
            <a:srcRect/>
            <a:tile tx="571500" ty="0" sx="100000" sy="100000" flip="none" algn="t"/>
          </a:blip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089055" y="2090477"/>
            <a:ext cx="1800225" cy="1800225"/>
          </a:xfrm>
          <a:prstGeom prst="rect">
            <a:avLst/>
          </a:prstGeom>
          <a:solidFill>
            <a:srgbClr val="354ECE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230372" y="2090477"/>
            <a:ext cx="1800225" cy="1800225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ctr"/>
          </a:blip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47738" y="4223200"/>
            <a:ext cx="1800225" cy="1800225"/>
          </a:xfrm>
          <a:prstGeom prst="rect">
            <a:avLst/>
          </a:prstGeom>
          <a:solidFill>
            <a:srgbClr val="354ECE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230372" y="4223200"/>
            <a:ext cx="1800225" cy="180022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"/>
          </a:blip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371689" y="2252276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课后作业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738003" y="3066820"/>
            <a:ext cx="3497374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39" name="椭圆 38"/>
          <p:cNvSpPr>
            <a:spLocks noChangeAspect="1"/>
          </p:cNvSpPr>
          <p:nvPr/>
        </p:nvSpPr>
        <p:spPr>
          <a:xfrm>
            <a:off x="7507827" y="3160198"/>
            <a:ext cx="107864" cy="108000"/>
          </a:xfrm>
          <a:prstGeom prst="ellipse">
            <a:avLst/>
          </a:prstGeom>
          <a:solidFill>
            <a:srgbClr val="423AB7"/>
          </a:solidFill>
          <a:ln>
            <a:solidFill>
              <a:srgbClr val="423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738003" y="4092751"/>
            <a:ext cx="3497374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42" name="椭圆 41"/>
          <p:cNvSpPr>
            <a:spLocks noChangeAspect="1"/>
          </p:cNvSpPr>
          <p:nvPr/>
        </p:nvSpPr>
        <p:spPr>
          <a:xfrm>
            <a:off x="7507827" y="4186129"/>
            <a:ext cx="107864" cy="108000"/>
          </a:xfrm>
          <a:prstGeom prst="ellipse">
            <a:avLst/>
          </a:prstGeom>
          <a:solidFill>
            <a:srgbClr val="423AB7"/>
          </a:solidFill>
          <a:ln>
            <a:solidFill>
              <a:srgbClr val="423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738003" y="5118681"/>
            <a:ext cx="3497374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45" name="椭圆 44"/>
          <p:cNvSpPr>
            <a:spLocks noChangeAspect="1"/>
          </p:cNvSpPr>
          <p:nvPr/>
        </p:nvSpPr>
        <p:spPr>
          <a:xfrm>
            <a:off x="7507827" y="5212059"/>
            <a:ext cx="107864" cy="108000"/>
          </a:xfrm>
          <a:prstGeom prst="ellipse">
            <a:avLst/>
          </a:prstGeom>
          <a:solidFill>
            <a:srgbClr val="423AB7"/>
          </a:solidFill>
          <a:ln>
            <a:solidFill>
              <a:srgbClr val="423A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7507827" y="2801073"/>
            <a:ext cx="3727549" cy="0"/>
          </a:xfrm>
          <a:prstGeom prst="line">
            <a:avLst/>
          </a:prstGeom>
          <a:ln w="38100" cap="rnd">
            <a:solidFill>
              <a:srgbClr val="354EC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: 圆角 11"/>
          <p:cNvSpPr/>
          <p:nvPr/>
        </p:nvSpPr>
        <p:spPr>
          <a:xfrm>
            <a:off x="10228616" y="2338318"/>
            <a:ext cx="1023817" cy="351136"/>
          </a:xfrm>
          <a:prstGeom prst="roundRect">
            <a:avLst>
              <a:gd name="adj" fmla="val 50000"/>
            </a:avLst>
          </a:prstGeom>
          <a:solidFill>
            <a:srgbClr val="354ECE"/>
          </a:solid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0127848" y="2313831"/>
            <a:ext cx="1225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ONE</a:t>
            </a:r>
            <a:endParaRPr lang="zh-CN" altLang="en-US" sz="2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095820" y="4223200"/>
            <a:ext cx="1800225" cy="1800225"/>
          </a:xfrm>
          <a:prstGeom prst="rect">
            <a:avLst/>
          </a:prstGeom>
          <a:blipFill dpi="0" rotWithShape="1">
            <a:blip r:embed="rId4"/>
            <a:srcRect/>
            <a:tile tx="571500" ty="0" sx="100000" sy="100000" flip="none" algn="ctr"/>
          </a:blip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49" name="图形 48" descr="333438343933313b333437363735343bcec4b5b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90650" y="4666112"/>
            <a:ext cx="914400" cy="914400"/>
          </a:xfrm>
          <a:prstGeom prst="rect">
            <a:avLst/>
          </a:prstGeom>
        </p:spPr>
      </p:pic>
      <p:pic>
        <p:nvPicPr>
          <p:cNvPr id="51" name="图形 50" descr="32313538343633383b32313538343632353bcec4b5b5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31967" y="2533389"/>
            <a:ext cx="914400" cy="914400"/>
          </a:xfrm>
          <a:prstGeom prst="rect">
            <a:avLst/>
          </a:prstGeom>
        </p:spPr>
      </p:pic>
      <p:sp>
        <p:nvSpPr>
          <p:cNvPr id="3" name="任意多边形: 形状 2"/>
          <p:cNvSpPr/>
          <p:nvPr/>
        </p:nvSpPr>
        <p:spPr>
          <a:xfrm>
            <a:off x="0" y="641328"/>
            <a:ext cx="684212" cy="265553"/>
          </a:xfrm>
          <a:custGeom>
            <a:avLst/>
            <a:gdLst>
              <a:gd name="connsiteX0" fmla="*/ 0 w 1283124"/>
              <a:gd name="connsiteY0" fmla="*/ 0 h 498000"/>
              <a:gd name="connsiteX1" fmla="*/ 1034124 w 1283124"/>
              <a:gd name="connsiteY1" fmla="*/ 0 h 498000"/>
              <a:gd name="connsiteX2" fmla="*/ 1283124 w 1283124"/>
              <a:gd name="connsiteY2" fmla="*/ 249000 h 498000"/>
              <a:gd name="connsiteX3" fmla="*/ 1034124 w 1283124"/>
              <a:gd name="connsiteY3" fmla="*/ 498000 h 498000"/>
              <a:gd name="connsiteX4" fmla="*/ 0 w 1283124"/>
              <a:gd name="connsiteY4" fmla="*/ 498000 h 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124" h="498000">
                <a:moveTo>
                  <a:pt x="0" y="0"/>
                </a:moveTo>
                <a:lnTo>
                  <a:pt x="1034124" y="0"/>
                </a:lnTo>
                <a:cubicBezTo>
                  <a:pt x="1171643" y="0"/>
                  <a:pt x="1283124" y="111481"/>
                  <a:pt x="1283124" y="249000"/>
                </a:cubicBezTo>
                <a:cubicBezTo>
                  <a:pt x="1283124" y="386519"/>
                  <a:pt x="1171643" y="498000"/>
                  <a:pt x="1034124" y="498000"/>
                </a:cubicBezTo>
                <a:lnTo>
                  <a:pt x="0" y="498000"/>
                </a:lnTo>
                <a:close/>
              </a:path>
            </a:pathLst>
          </a:cu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3067" y="420162"/>
            <a:ext cx="2806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课后作业</a:t>
            </a:r>
            <a:endParaRPr lang="zh-CN" altLang="en-US" sz="40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1058" y="999938"/>
            <a:ext cx="2758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HOMEWORK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738770" y="1960961"/>
            <a:ext cx="3947980" cy="3947980"/>
          </a:xfrm>
          <a:prstGeom prst="ellipse">
            <a:avLst/>
          </a:prstGeom>
          <a:blipFill dpi="0" rotWithShape="1">
            <a:blip r:embed="rId1"/>
            <a:srcRect/>
            <a:tile tx="571500" ty="0" sx="100000" sy="100000" flip="none" algn="t"/>
          </a:blip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cxnSp>
        <p:nvCxnSpPr>
          <p:cNvPr id="9" name="直接连接符 8"/>
          <p:cNvCxnSpPr>
            <a:stCxn id="3" idx="6"/>
          </p:cNvCxnSpPr>
          <p:nvPr/>
        </p:nvCxnSpPr>
        <p:spPr>
          <a:xfrm>
            <a:off x="4686750" y="3934951"/>
            <a:ext cx="1456493" cy="0"/>
          </a:xfrm>
          <a:prstGeom prst="line">
            <a:avLst/>
          </a:prstGeom>
          <a:ln>
            <a:solidFill>
              <a:srgbClr val="354E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stCxn id="3" idx="7"/>
          </p:cNvCxnSpPr>
          <p:nvPr/>
        </p:nvCxnSpPr>
        <p:spPr>
          <a:xfrm>
            <a:off x="4108582" y="2539129"/>
            <a:ext cx="2034661" cy="6860"/>
          </a:xfrm>
          <a:prstGeom prst="line">
            <a:avLst/>
          </a:prstGeom>
          <a:ln>
            <a:solidFill>
              <a:srgbClr val="354E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4108582" y="5334759"/>
            <a:ext cx="2034661" cy="6860"/>
          </a:xfrm>
          <a:prstGeom prst="line">
            <a:avLst/>
          </a:prstGeom>
          <a:ln>
            <a:solidFill>
              <a:srgbClr val="354E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: 圆角 20"/>
          <p:cNvSpPr/>
          <p:nvPr/>
        </p:nvSpPr>
        <p:spPr>
          <a:xfrm>
            <a:off x="6143243" y="2119261"/>
            <a:ext cx="5309987" cy="865490"/>
          </a:xfrm>
          <a:prstGeom prst="roundRect">
            <a:avLst/>
          </a:prstGeom>
          <a:noFill/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1" name="矩形: 圆角 30"/>
          <p:cNvSpPr/>
          <p:nvPr/>
        </p:nvSpPr>
        <p:spPr>
          <a:xfrm>
            <a:off x="6143243" y="3514068"/>
            <a:ext cx="5309987" cy="865490"/>
          </a:xfrm>
          <a:prstGeom prst="roundRect">
            <a:avLst/>
          </a:prstGeom>
          <a:noFill/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2" name="矩形: 圆角 31"/>
          <p:cNvSpPr/>
          <p:nvPr/>
        </p:nvSpPr>
        <p:spPr>
          <a:xfrm>
            <a:off x="6143243" y="4908874"/>
            <a:ext cx="5309987" cy="865490"/>
          </a:xfrm>
          <a:prstGeom prst="roundRect">
            <a:avLst/>
          </a:prstGeom>
          <a:noFill/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935152" y="2089829"/>
            <a:ext cx="1046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01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935152" y="3479356"/>
            <a:ext cx="1046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02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935152" y="4887170"/>
            <a:ext cx="1046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03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376007" y="2275488"/>
            <a:ext cx="4844459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单击此处输入你的正文，文字是您思想的提炼，为了最终演示发布的良好效果。单击此处输入你的正文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376007" y="3670295"/>
            <a:ext cx="4844459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单击此处输入你的正文，文字是您思想的提炼，为了最终演示发布的良好效果。单击此处输入你的正文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376007" y="5065101"/>
            <a:ext cx="4844459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单击此处输入你的正文，文字是您思想的提炼，为了最终演示发布的良好效果。单击此处输入你的正文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" name="任意多边形: 形状 1"/>
          <p:cNvSpPr/>
          <p:nvPr/>
        </p:nvSpPr>
        <p:spPr>
          <a:xfrm>
            <a:off x="0" y="641328"/>
            <a:ext cx="684212" cy="265553"/>
          </a:xfrm>
          <a:custGeom>
            <a:avLst/>
            <a:gdLst>
              <a:gd name="connsiteX0" fmla="*/ 0 w 1283124"/>
              <a:gd name="connsiteY0" fmla="*/ 0 h 498000"/>
              <a:gd name="connsiteX1" fmla="*/ 1034124 w 1283124"/>
              <a:gd name="connsiteY1" fmla="*/ 0 h 498000"/>
              <a:gd name="connsiteX2" fmla="*/ 1283124 w 1283124"/>
              <a:gd name="connsiteY2" fmla="*/ 249000 h 498000"/>
              <a:gd name="connsiteX3" fmla="*/ 1034124 w 1283124"/>
              <a:gd name="connsiteY3" fmla="*/ 498000 h 498000"/>
              <a:gd name="connsiteX4" fmla="*/ 0 w 1283124"/>
              <a:gd name="connsiteY4" fmla="*/ 498000 h 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124" h="498000">
                <a:moveTo>
                  <a:pt x="0" y="0"/>
                </a:moveTo>
                <a:lnTo>
                  <a:pt x="1034124" y="0"/>
                </a:lnTo>
                <a:cubicBezTo>
                  <a:pt x="1171643" y="0"/>
                  <a:pt x="1283124" y="111481"/>
                  <a:pt x="1283124" y="249000"/>
                </a:cubicBezTo>
                <a:cubicBezTo>
                  <a:pt x="1283124" y="386519"/>
                  <a:pt x="1171643" y="498000"/>
                  <a:pt x="1034124" y="498000"/>
                </a:cubicBezTo>
                <a:lnTo>
                  <a:pt x="0" y="498000"/>
                </a:lnTo>
                <a:close/>
              </a:path>
            </a:pathLst>
          </a:cu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3067" y="420162"/>
            <a:ext cx="2806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课后作业</a:t>
            </a:r>
            <a:endParaRPr lang="zh-CN" altLang="en-US" sz="40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1058" y="999938"/>
            <a:ext cx="2758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HOMEWORK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任意多边形: 形状 37"/>
          <p:cNvSpPr/>
          <p:nvPr/>
        </p:nvSpPr>
        <p:spPr>
          <a:xfrm>
            <a:off x="0" y="0"/>
            <a:ext cx="2314937" cy="6858000"/>
          </a:xfrm>
          <a:custGeom>
            <a:avLst/>
            <a:gdLst>
              <a:gd name="connsiteX0" fmla="*/ 0 w 12192000"/>
              <a:gd name="connsiteY0" fmla="*/ 0 h 3310360"/>
              <a:gd name="connsiteX1" fmla="*/ 12192000 w 12192000"/>
              <a:gd name="connsiteY1" fmla="*/ 0 h 3310360"/>
              <a:gd name="connsiteX2" fmla="*/ 12192000 w 12192000"/>
              <a:gd name="connsiteY2" fmla="*/ 3310360 h 3310360"/>
              <a:gd name="connsiteX3" fmla="*/ 0 w 12192000"/>
              <a:gd name="connsiteY3" fmla="*/ 3310360 h 331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310360">
                <a:moveTo>
                  <a:pt x="0" y="0"/>
                </a:moveTo>
                <a:lnTo>
                  <a:pt x="12192000" y="0"/>
                </a:lnTo>
                <a:lnTo>
                  <a:pt x="12192000" y="3310360"/>
                </a:lnTo>
                <a:lnTo>
                  <a:pt x="0" y="3310360"/>
                </a:lnTo>
                <a:close/>
              </a:path>
            </a:pathLst>
          </a:cu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3720199" y="258151"/>
            <a:ext cx="32005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目录</a:t>
            </a:r>
            <a:endParaRPr lang="zh-CN" altLang="en-US" sz="8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5399590" y="1823702"/>
            <a:ext cx="914400" cy="9144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6490430" y="1957737"/>
            <a:ext cx="2827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354ECE"/>
                </a:solidFill>
                <a:latin typeface="+mj-ea"/>
                <a:ea typeface="+mj-ea"/>
                <a:cs typeface="思源黑体 CN Normal" panose="020B0400000000000000" pitchFamily="34" charset="-122"/>
              </a:rPr>
              <a:t>课前导入</a:t>
            </a:r>
            <a:endParaRPr lang="zh-CN" altLang="en-US" sz="3600" dirty="0">
              <a:solidFill>
                <a:srgbClr val="354ECE"/>
              </a:solidFill>
              <a:latin typeface="+mj-ea"/>
              <a:ea typeface="+mj-ea"/>
              <a:cs typeface="思源黑体 CN Normal" panose="020B0400000000000000" pitchFamily="34" charset="-122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8628683" y="2270150"/>
            <a:ext cx="2190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思源黑体 CN Normal" panose="020B0400000000000000" pitchFamily="34" charset="-122"/>
              </a:defRPr>
            </a:lvl1pPr>
          </a:lstStyle>
          <a:p>
            <a:r>
              <a:rPr lang="en-US" altLang="zh-CN" dirty="0"/>
              <a:t>PRE-CLASS INTRODUCTION</a:t>
            </a:r>
            <a:endParaRPr lang="zh-CN" altLang="en-US" dirty="0"/>
          </a:p>
        </p:txBody>
      </p:sp>
      <p:sp>
        <p:nvSpPr>
          <p:cNvPr id="46" name="文本框 45"/>
          <p:cNvSpPr txBox="1"/>
          <p:nvPr/>
        </p:nvSpPr>
        <p:spPr>
          <a:xfrm>
            <a:off x="5465451" y="1957737"/>
            <a:ext cx="782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1</a:t>
            </a:r>
            <a:endParaRPr lang="zh-CN" altLang="en-US" sz="36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5399590" y="3010735"/>
            <a:ext cx="914400" cy="9144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5465451" y="3144770"/>
            <a:ext cx="782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2</a:t>
            </a:r>
            <a:endParaRPr lang="zh-CN" altLang="en-US" sz="36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6490430" y="3144770"/>
            <a:ext cx="2827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354ECE"/>
                </a:solidFill>
                <a:latin typeface="+mj-ea"/>
                <a:ea typeface="+mj-ea"/>
                <a:cs typeface="思源黑体 CN Normal" panose="020B0400000000000000" pitchFamily="34" charset="-122"/>
              </a:rPr>
              <a:t>重点生词</a:t>
            </a:r>
            <a:endParaRPr lang="zh-CN" altLang="en-US" sz="3600" dirty="0">
              <a:solidFill>
                <a:srgbClr val="354ECE"/>
              </a:solidFill>
              <a:latin typeface="+mj-ea"/>
              <a:ea typeface="+mj-ea"/>
              <a:cs typeface="思源黑体 CN Normal" panose="020B0400000000000000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628683" y="3457182"/>
            <a:ext cx="2190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思源黑体 CN Normal" panose="020B0400000000000000" pitchFamily="34" charset="-122"/>
              </a:defRPr>
            </a:lvl1pPr>
          </a:lstStyle>
          <a:p>
            <a:r>
              <a:rPr lang="en-US" altLang="zh-CN" dirty="0"/>
              <a:t>KEY WORDS</a:t>
            </a:r>
            <a:endParaRPr lang="zh-CN" altLang="en-US" dirty="0"/>
          </a:p>
        </p:txBody>
      </p:sp>
      <p:sp>
        <p:nvSpPr>
          <p:cNvPr id="51" name="椭圆 50"/>
          <p:cNvSpPr/>
          <p:nvPr/>
        </p:nvSpPr>
        <p:spPr>
          <a:xfrm>
            <a:off x="5399590" y="4197768"/>
            <a:ext cx="914400" cy="9144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465451" y="4331803"/>
            <a:ext cx="782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3</a:t>
            </a:r>
            <a:endParaRPr lang="zh-CN" altLang="en-US" sz="36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490430" y="4331803"/>
            <a:ext cx="2827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354ECE"/>
                </a:solidFill>
                <a:latin typeface="+mj-ea"/>
                <a:ea typeface="+mj-ea"/>
                <a:cs typeface="思源黑体 CN Normal" panose="020B0400000000000000" pitchFamily="34" charset="-122"/>
              </a:rPr>
              <a:t>课文讲解</a:t>
            </a:r>
            <a:endParaRPr lang="zh-CN" altLang="en-US" sz="3600" dirty="0">
              <a:solidFill>
                <a:srgbClr val="354ECE"/>
              </a:solidFill>
              <a:latin typeface="+mj-ea"/>
              <a:ea typeface="+mj-ea"/>
              <a:cs typeface="思源黑体 CN Normal" panose="020B0400000000000000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628683" y="4644215"/>
            <a:ext cx="2190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思源黑体 CN Normal" panose="020B0400000000000000" pitchFamily="34" charset="-122"/>
              </a:defRPr>
            </a:lvl1pPr>
          </a:lstStyle>
          <a:p>
            <a:r>
              <a:rPr lang="en-US" altLang="zh-CN" dirty="0"/>
              <a:t>TEXT EXPLANATION</a:t>
            </a:r>
            <a:endParaRPr lang="zh-CN" altLang="en-US" dirty="0"/>
          </a:p>
        </p:txBody>
      </p:sp>
      <p:sp>
        <p:nvSpPr>
          <p:cNvPr id="55" name="椭圆 54"/>
          <p:cNvSpPr/>
          <p:nvPr/>
        </p:nvSpPr>
        <p:spPr>
          <a:xfrm>
            <a:off x="5399590" y="5384800"/>
            <a:ext cx="914400" cy="914400"/>
          </a:xfrm>
          <a:prstGeom prst="ellipse">
            <a:avLst/>
          </a:prstGeom>
          <a:solidFill>
            <a:schemeClr val="bg1"/>
          </a:solidFill>
          <a:ln w="6350"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5465451" y="5518835"/>
            <a:ext cx="782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4</a:t>
            </a:r>
            <a:endParaRPr lang="zh-CN" altLang="en-US" sz="36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6490430" y="5518835"/>
            <a:ext cx="2827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rgbClr val="354ECE"/>
                </a:solidFill>
                <a:latin typeface="+mj-ea"/>
                <a:ea typeface="+mj-ea"/>
                <a:cs typeface="思源黑体 CN Normal" panose="020B0400000000000000" pitchFamily="34" charset="-122"/>
              </a:rPr>
              <a:t>课后作业</a:t>
            </a:r>
            <a:endParaRPr lang="zh-CN" altLang="en-US" sz="3600" dirty="0">
              <a:solidFill>
                <a:srgbClr val="354ECE"/>
              </a:solidFill>
              <a:latin typeface="+mj-ea"/>
              <a:ea typeface="+mj-ea"/>
              <a:cs typeface="思源黑体 CN Normal" panose="020B0400000000000000" pitchFamily="34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8628683" y="5831247"/>
            <a:ext cx="2190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20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思源黑体 CN Normal" panose="020B0400000000000000" pitchFamily="34" charset="-122"/>
              </a:defRPr>
            </a:lvl1pPr>
          </a:lstStyle>
          <a:p>
            <a:r>
              <a:rPr lang="en-US" altLang="zh-CN" dirty="0"/>
              <a:t>HOMEWORK</a:t>
            </a:r>
            <a:endParaRPr lang="zh-CN" altLang="en-US" dirty="0"/>
          </a:p>
        </p:txBody>
      </p:sp>
      <p:sp>
        <p:nvSpPr>
          <p:cNvPr id="59" name="文本框 58"/>
          <p:cNvSpPr txBox="1"/>
          <p:nvPr/>
        </p:nvSpPr>
        <p:spPr>
          <a:xfrm>
            <a:off x="5971308" y="1078481"/>
            <a:ext cx="1634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思源黑体 CN Normal" panose="020B0400000000000000" pitchFamily="34" charset="-122"/>
              </a:rPr>
              <a:t>/ CONTENTS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60" name="矩形: 圆角 59"/>
          <p:cNvSpPr/>
          <p:nvPr/>
        </p:nvSpPr>
        <p:spPr>
          <a:xfrm>
            <a:off x="515938" y="641419"/>
            <a:ext cx="252000" cy="8636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3" y="542472"/>
            <a:ext cx="4285550" cy="630874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>
          <a:xfrm>
            <a:off x="0" y="2155784"/>
            <a:ext cx="12192000" cy="3310360"/>
          </a:xfrm>
          <a:custGeom>
            <a:avLst/>
            <a:gdLst>
              <a:gd name="connsiteX0" fmla="*/ 0 w 12192000"/>
              <a:gd name="connsiteY0" fmla="*/ 0 h 3310360"/>
              <a:gd name="connsiteX1" fmla="*/ 12192000 w 12192000"/>
              <a:gd name="connsiteY1" fmla="*/ 0 h 3310360"/>
              <a:gd name="connsiteX2" fmla="*/ 12192000 w 12192000"/>
              <a:gd name="connsiteY2" fmla="*/ 3310360 h 3310360"/>
              <a:gd name="connsiteX3" fmla="*/ 0 w 12192000"/>
              <a:gd name="connsiteY3" fmla="*/ 3310360 h 331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310360">
                <a:moveTo>
                  <a:pt x="0" y="0"/>
                </a:moveTo>
                <a:lnTo>
                  <a:pt x="12192000" y="0"/>
                </a:lnTo>
                <a:lnTo>
                  <a:pt x="12192000" y="3310360"/>
                </a:lnTo>
                <a:lnTo>
                  <a:pt x="0" y="3310360"/>
                </a:lnTo>
                <a:close/>
              </a:path>
            </a:pathLst>
          </a:cu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 descr="形状&#10;&#10;中度可信度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553199"/>
            <a:ext cx="857010" cy="26280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887369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课前导入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99526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重点生词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11683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课文讲解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23841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课后作业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11406600" y="641419"/>
            <a:ext cx="252000" cy="86360"/>
          </a:xfrm>
          <a:prstGeom prst="roundRect">
            <a:avLst/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439675" y="3742784"/>
            <a:ext cx="61045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b="0" i="0" dirty="0">
                <a:solidFill>
                  <a:schemeClr val="bg1"/>
                </a:solidFill>
                <a:effectLst/>
                <a:latin typeface="+mn-ea"/>
                <a:cs typeface="思源黑体 CN Normal" panose="020B0400000000000000" pitchFamily="34" charset="-122"/>
              </a:rPr>
              <a:t>THANK YOU FOR WATCHING</a:t>
            </a:r>
            <a:endParaRPr lang="zh-CN" altLang="en-US" sz="1200" dirty="0">
              <a:solidFill>
                <a:schemeClr val="bg1"/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20700" y="4747755"/>
            <a:ext cx="394696" cy="262801"/>
            <a:chOff x="2509652" y="4132361"/>
            <a:chExt cx="394696" cy="262801"/>
          </a:xfrm>
        </p:grpSpPr>
        <p:sp>
          <p:nvSpPr>
            <p:cNvPr id="16" name="椭圆 15"/>
            <p:cNvSpPr/>
            <p:nvPr/>
          </p:nvSpPr>
          <p:spPr>
            <a:xfrm rot="5400000">
              <a:off x="2509818" y="4132195"/>
              <a:ext cx="262800" cy="2631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 rot="5400000">
              <a:off x="2641383" y="4132196"/>
              <a:ext cx="262800" cy="26313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915397" y="4700316"/>
            <a:ext cx="26697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思源黑体 CN Normal" panose="020B0400000000000000" pitchFamily="34" charset="-122"/>
              </a:rPr>
              <a:t>授课老师：稻小壳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  <a:cs typeface="思源黑体 CN Normal" panose="020B0400000000000000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126561" y="4700316"/>
            <a:ext cx="2828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+mj-ea"/>
                <a:ea typeface="+mj-ea"/>
                <a:cs typeface="思源黑体 CN Normal" panose="020B0400000000000000" pitchFamily="34" charset="-122"/>
              </a:rPr>
              <a:t>授课日期：</a:t>
            </a:r>
            <a:r>
              <a:rPr lang="en-US" altLang="zh-CN" sz="2000" dirty="0">
                <a:solidFill>
                  <a:schemeClr val="bg1"/>
                </a:solidFill>
                <a:latin typeface="+mj-ea"/>
                <a:ea typeface="+mj-ea"/>
                <a:cs typeface="思源黑体 CN Normal" panose="020B0400000000000000" pitchFamily="34" charset="-122"/>
              </a:rPr>
              <a:t>20XX.6.15</a:t>
            </a:r>
            <a:endParaRPr lang="zh-CN" altLang="en-US" sz="2000" dirty="0">
              <a:solidFill>
                <a:schemeClr val="bg1"/>
              </a:solidFill>
              <a:latin typeface="+mj-ea"/>
              <a:ea typeface="+mj-ea"/>
              <a:cs typeface="思源黑体 CN Normal" panose="020B0400000000000000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731865" y="4747755"/>
            <a:ext cx="394696" cy="262801"/>
            <a:chOff x="2509652" y="4132361"/>
            <a:chExt cx="394696" cy="262801"/>
          </a:xfrm>
        </p:grpSpPr>
        <p:sp>
          <p:nvSpPr>
            <p:cNvPr id="21" name="椭圆 20"/>
            <p:cNvSpPr/>
            <p:nvPr/>
          </p:nvSpPr>
          <p:spPr>
            <a:xfrm rot="5400000">
              <a:off x="2509818" y="4132195"/>
              <a:ext cx="262800" cy="26313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 rot="5400000">
              <a:off x="2641383" y="4132196"/>
              <a:ext cx="262800" cy="263131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latin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416527" y="2512639"/>
            <a:ext cx="70478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chemeClr val="bg1"/>
                </a:solidFill>
                <a:latin typeface="+mj-ea"/>
                <a:ea typeface="+mj-ea"/>
                <a:cs typeface="思源黑体 CN Normal" panose="020B0400000000000000" pitchFamily="34" charset="-122"/>
              </a:rPr>
              <a:t>汇报完毕感谢观看</a:t>
            </a:r>
            <a:endParaRPr lang="zh-CN" altLang="en-US" sz="6600" dirty="0">
              <a:solidFill>
                <a:schemeClr val="bg1"/>
              </a:solidFill>
              <a:latin typeface="+mj-ea"/>
              <a:ea typeface="+mj-ea"/>
              <a:cs typeface="思源黑体 CN Normal" panose="020B0400000000000000" pitchFamily="34" charset="-122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520700" y="3625799"/>
            <a:ext cx="602353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5"/>
          <a:stretch>
            <a:fillRect/>
          </a:stretch>
        </p:blipFill>
        <p:spPr>
          <a:xfrm>
            <a:off x="6739348" y="909460"/>
            <a:ext cx="5551477" cy="594854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稻壳品牌介绍页-b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3897" y="0"/>
            <a:ext cx="12228195" cy="68783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32000" y="960755"/>
            <a:ext cx="3950970" cy="52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ts val="3400"/>
              </a:lnSpc>
            </a:pPr>
            <a:r>
              <a:rPr lang="zh-CN" altLang="en-US" sz="26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一站式办公内容服务平台</a:t>
            </a:r>
            <a:endParaRPr lang="zh-CN" altLang="en-US" sz="2600" b="1">
              <a:solidFill>
                <a:srgbClr val="222222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9" name="图片 8" descr="稻壳新logo-标准版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55" y="983615"/>
            <a:ext cx="1642745" cy="504190"/>
          </a:xfrm>
          <a:prstGeom prst="rect">
            <a:avLst/>
          </a:prstGeom>
        </p:spPr>
      </p:pic>
      <p:sp>
        <p:nvSpPr>
          <p:cNvPr id="44" name="文本框 43"/>
          <p:cNvSpPr txBox="1"/>
          <p:nvPr/>
        </p:nvSpPr>
        <p:spPr>
          <a:xfrm>
            <a:off x="4039235" y="1961515"/>
            <a:ext cx="7905115" cy="347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ts val="2000"/>
              </a:lnSpc>
            </a:pPr>
            <a:r>
              <a:rPr lang="zh-CN" altLang="en-US" sz="2200" b="1">
                <a:solidFill>
                  <a:srgbClr val="FF283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</a:t>
            </a:r>
            <a:r>
              <a:rPr lang="zh-CN" altLang="en-US" sz="20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大模板库</a:t>
            </a:r>
            <a:r>
              <a:rPr lang="en-US" altLang="zh-CN" sz="2000">
                <a:solidFill>
                  <a:srgbClr val="D7D7D7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|</a:t>
            </a:r>
            <a:r>
              <a:rPr lang="en-US" altLang="zh-CN" sz="2200" b="1">
                <a:solidFill>
                  <a:srgbClr val="D7D7D7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2200" b="1">
                <a:solidFill>
                  <a:srgbClr val="FF283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sz="20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大素材库</a:t>
            </a:r>
            <a:r>
              <a:rPr lang="en-US" altLang="zh-CN" sz="2000">
                <a:solidFill>
                  <a:srgbClr val="D7D7D7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| </a:t>
            </a:r>
            <a:r>
              <a:rPr lang="zh-CN" altLang="en-US" sz="2000" b="1">
                <a:solidFill>
                  <a:srgbClr val="FF283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千万</a:t>
            </a:r>
            <a:r>
              <a:rPr lang="zh-CN" altLang="en-US" sz="20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文库资源</a:t>
            </a:r>
            <a:r>
              <a:rPr lang="en-US" altLang="zh-CN" sz="2000">
                <a:solidFill>
                  <a:schemeClr val="bg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altLang="zh-CN" sz="2000">
                <a:solidFill>
                  <a:srgbClr val="D7D7D7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| </a:t>
            </a:r>
            <a:r>
              <a:rPr lang="zh-CN" altLang="en-US" sz="2200" b="1">
                <a:solidFill>
                  <a:srgbClr val="FF283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60</a:t>
            </a:r>
            <a:r>
              <a:rPr lang="en-US" altLang="zh-CN" sz="2200" b="1">
                <a:solidFill>
                  <a:srgbClr val="FF283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+</a:t>
            </a:r>
            <a:r>
              <a:rPr lang="zh-CN" altLang="en-US" sz="2000" b="1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项AI应用服务</a:t>
            </a:r>
            <a:endParaRPr lang="zh-CN" altLang="en-US" sz="2000" b="1">
              <a:solidFill>
                <a:srgbClr val="222222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008120" y="3280410"/>
            <a:ext cx="7312660" cy="347345"/>
            <a:chOff x="6351" y="5684"/>
            <a:chExt cx="11516" cy="547"/>
          </a:xfrm>
        </p:grpSpPr>
        <p:sp>
          <p:nvSpPr>
            <p:cNvPr id="7" name="文本框 6"/>
            <p:cNvSpPr txBox="1"/>
            <p:nvPr/>
          </p:nvSpPr>
          <p:spPr>
            <a:xfrm>
              <a:off x="9875" y="5684"/>
              <a:ext cx="934" cy="5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fontAlgn="ctr">
                <a:lnSpc>
                  <a:spcPts val="2000"/>
                </a:lnSpc>
              </a:pPr>
              <a:r>
                <a:rPr lang="zh-CN" altLang="en-US" sz="900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图标</a:t>
              </a:r>
              <a:endParaRPr lang="zh-CN" altLang="en-US" sz="900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1066" y="5684"/>
              <a:ext cx="934" cy="5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fontAlgn="ctr">
                <a:lnSpc>
                  <a:spcPts val="2000"/>
                </a:lnSpc>
              </a:pPr>
              <a:r>
                <a:rPr lang="zh-CN" altLang="en-US" sz="900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图片</a:t>
              </a:r>
              <a:endParaRPr lang="zh-CN" altLang="en-US" sz="900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2200" y="5684"/>
              <a:ext cx="1027" cy="5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fontAlgn="ctr">
                <a:lnSpc>
                  <a:spcPts val="2000"/>
                </a:lnSpc>
              </a:pPr>
              <a:r>
                <a:rPr lang="zh-CN" altLang="en-US" sz="900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文库</a:t>
              </a:r>
              <a:endParaRPr lang="zh-CN" altLang="en-US" sz="900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3447" y="5684"/>
              <a:ext cx="934" cy="5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fontAlgn="ctr">
                <a:lnSpc>
                  <a:spcPts val="2000"/>
                </a:lnSpc>
              </a:pPr>
              <a:r>
                <a:rPr lang="zh-CN" altLang="en-US" sz="900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简历</a:t>
              </a:r>
              <a:endParaRPr lang="zh-CN" altLang="en-US" sz="900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351" y="5684"/>
              <a:ext cx="934" cy="5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fontAlgn="ctr">
                <a:lnSpc>
                  <a:spcPts val="2000"/>
                </a:lnSpc>
              </a:pPr>
              <a:r>
                <a:rPr lang="zh-CN" altLang="en-US" sz="900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模板</a:t>
              </a:r>
              <a:endParaRPr lang="zh-CN" altLang="en-US" sz="900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522" y="5684"/>
              <a:ext cx="934" cy="5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fontAlgn="ctr">
                <a:lnSpc>
                  <a:spcPts val="2000"/>
                </a:lnSpc>
              </a:pPr>
              <a:r>
                <a:rPr lang="zh-CN" altLang="en-US" sz="900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图表</a:t>
              </a:r>
              <a:endParaRPr lang="zh-CN" altLang="en-US" sz="900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713" y="5684"/>
              <a:ext cx="934" cy="5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fontAlgn="ctr">
                <a:lnSpc>
                  <a:spcPts val="2000"/>
                </a:lnSpc>
              </a:pPr>
              <a:r>
                <a:rPr lang="zh-CN" altLang="en-US" sz="900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字体</a:t>
              </a:r>
              <a:endParaRPr lang="zh-CN" altLang="en-US" sz="900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4581" y="5684"/>
              <a:ext cx="934" cy="5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fontAlgn="ctr">
                <a:lnSpc>
                  <a:spcPts val="2000"/>
                </a:lnSpc>
              </a:pPr>
              <a:r>
                <a:rPr lang="zh-CN" altLang="en-US" sz="900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备课</a:t>
              </a:r>
              <a:endParaRPr lang="zh-CN" altLang="en-US" sz="900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5743" y="5684"/>
              <a:ext cx="934" cy="5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fontAlgn="ctr">
                <a:lnSpc>
                  <a:spcPts val="2000"/>
                </a:lnSpc>
              </a:pPr>
              <a:r>
                <a:rPr lang="zh-CN" altLang="en-US" sz="900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组卷</a:t>
              </a:r>
              <a:endParaRPr lang="zh-CN" altLang="en-US" sz="900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6933" y="5684"/>
              <a:ext cx="934" cy="54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fontAlgn="ctr">
                <a:lnSpc>
                  <a:spcPts val="2000"/>
                </a:lnSpc>
              </a:pPr>
              <a:r>
                <a:rPr lang="zh-CN" altLang="en-US" sz="900">
                  <a:solidFill>
                    <a:srgbClr val="222222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海报</a:t>
              </a:r>
              <a:endParaRPr lang="zh-CN" altLang="en-US" sz="900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pic>
        <p:nvPicPr>
          <p:cNvPr id="19" name="图片 18" descr="PPT模板-品牌介绍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000" y="4689475"/>
            <a:ext cx="1152000" cy="115200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4010394" y="4274401"/>
            <a:ext cx="7524203" cy="21937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lnSpc>
                <a:spcPts val="1400"/>
              </a:lnSpc>
            </a:pP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【声明】 </a:t>
            </a:r>
            <a:endParaRPr lang="zh-CN" altLang="en-US" sz="700">
              <a:solidFill>
                <a:srgbClr val="222222">
                  <a:alpha val="6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fontAlgn="auto">
              <a:lnSpc>
                <a:spcPts val="1400"/>
              </a:lnSpc>
            </a:pP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本数字作品由稻壳儿提供，稻壳儿尊重知识产权，并注重保护原创设计师及用户享有的各项权利。更多优质内容前往：https://www.docer.com/?from=pinpai </a:t>
            </a:r>
            <a:endParaRPr lang="zh-CN" altLang="en-US" sz="700">
              <a:solidFill>
                <a:srgbClr val="222222">
                  <a:alpha val="6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fontAlgn="auto">
              <a:lnSpc>
                <a:spcPts val="1400"/>
              </a:lnSpc>
            </a:pP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郑重提醒：您对数字作品的使用行为应当遵循《WPS稻壳儿平台服务使用协议》（https://www.wps.cn/privacy/clean_docer）、《稻壳商用授权许可协议》（</a:t>
            </a:r>
            <a:r>
              <a:rPr lang="en-US" altLang="zh-CN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https://clientweb.docer.wps.cn/activity/commercialdocer</a:t>
            </a: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protocol</a:t>
            </a: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202201/</a:t>
            </a: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）的相关约定，包括但不限于：</a:t>
            </a:r>
            <a:endParaRPr lang="zh-CN" altLang="en-US" sz="700">
              <a:solidFill>
                <a:srgbClr val="222222">
                  <a:alpha val="6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fontAlgn="auto">
              <a:lnSpc>
                <a:spcPts val="1400"/>
              </a:lnSpc>
            </a:pP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1、如您已购买稻壳个人商用特权，则您可在商用特权授权有效期内在《稻壳商用授权许可协议》中个人商用特权范围内使用数字作品，数字作品仅用于以自然人为主体从事的商业盈利行为。</a:t>
            </a:r>
            <a:endParaRPr lang="zh-CN" altLang="en-US" sz="700">
              <a:solidFill>
                <a:srgbClr val="222222">
                  <a:alpha val="6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fontAlgn="auto">
              <a:lnSpc>
                <a:spcPts val="1400"/>
              </a:lnSpc>
            </a:pP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2、如您代表您所在的组织已购买稻壳企业商用特权，则您所代表的组织可在商用特权授权有效期内在《稻壳商用授权许可协议》中企业商用特权范围内使用数字作品。</a:t>
            </a:r>
            <a:endParaRPr lang="zh-CN" altLang="en-US" sz="700">
              <a:solidFill>
                <a:srgbClr val="222222">
                  <a:alpha val="6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fontAlgn="auto">
              <a:lnSpc>
                <a:spcPts val="1400"/>
              </a:lnSpc>
            </a:pP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、如您未购买任何稻壳商用特权（特别提示：稻壳会员及超级会员权益中不包含稻壳商用特权），则数字作品本身（包括但不限于文字模板、表格模板、演示模板等）及其包含的全部素材（包括但不限于字体、图片、图标、文本框、艺术字等）均不支持商用，仅能为您个人学习、研究或欣赏目的使用。 </a:t>
            </a:r>
            <a:endParaRPr lang="zh-CN" altLang="en-US" sz="700">
              <a:solidFill>
                <a:srgbClr val="222222">
                  <a:alpha val="6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fontAlgn="auto">
              <a:lnSpc>
                <a:spcPts val="1400"/>
              </a:lnSpc>
            </a:pP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4、您不可将数字作品中的全部或部分内容用于复制再出售，或以出租、出借、转让、分销、发布等其他任何直接、间接方式提供给他人使用。 </a:t>
            </a:r>
            <a:endParaRPr lang="zh-CN" altLang="en-US" sz="700">
              <a:solidFill>
                <a:srgbClr val="222222">
                  <a:alpha val="6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fontAlgn="auto">
              <a:lnSpc>
                <a:spcPts val="1400"/>
              </a:lnSpc>
            </a:pP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5、您不可将数字作品接入网站、平台等，或以任意方式为他人提供数字作品下载。 </a:t>
            </a:r>
            <a:endParaRPr lang="zh-CN" altLang="en-US" sz="700">
              <a:solidFill>
                <a:srgbClr val="222222">
                  <a:alpha val="6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fontAlgn="auto">
              <a:lnSpc>
                <a:spcPts val="1400"/>
              </a:lnSpc>
            </a:pPr>
            <a:r>
              <a:rPr lang="zh-CN" altLang="en-US" sz="700">
                <a:solidFill>
                  <a:srgbClr val="222222">
                    <a:alpha val="6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6、数字作品中包含的内容仅供参考，稻壳儿不保证真实性、正确性、有效性、完整性和准确性，不代表稻壳儿的立场和观点，也不构成对您的任何建议。</a:t>
            </a:r>
            <a:endParaRPr lang="zh-CN" altLang="en-US" sz="700">
              <a:solidFill>
                <a:srgbClr val="222222">
                  <a:alpha val="60000"/>
                </a:srgb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41136" y="2309220"/>
            <a:ext cx="8146417" cy="34745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auto">
              <a:lnSpc>
                <a:spcPts val="2000"/>
              </a:lnSpc>
            </a:pPr>
            <a:r>
              <a:rPr lang="zh-CN" altLang="en-US" sz="1200">
                <a:solidFill>
                  <a:srgbClr val="222222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资源全面、质量精美专业，提升工作学习质量与效率，打造极致高效的办公体验。稻壳儿，让办公更轻松。</a:t>
            </a:r>
            <a:endParaRPr lang="zh-CN" altLang="en-US" sz="1200">
              <a:solidFill>
                <a:srgbClr val="222222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937895" y="5782310"/>
            <a:ext cx="1516380" cy="232410"/>
            <a:chOff x="1357" y="9106"/>
            <a:chExt cx="2388" cy="366"/>
          </a:xfrm>
        </p:grpSpPr>
        <p:sp>
          <p:nvSpPr>
            <p:cNvPr id="3" name="文本框 2"/>
            <p:cNvSpPr txBox="1"/>
            <p:nvPr/>
          </p:nvSpPr>
          <p:spPr>
            <a:xfrm>
              <a:off x="1357" y="9106"/>
              <a:ext cx="2388" cy="36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 fontAlgn="ctr">
                <a:lnSpc>
                  <a:spcPts val="1100"/>
                </a:lnSpc>
              </a:pPr>
              <a:r>
                <a:rPr lang="zh-CN" altLang="en-US" sz="800" kern="1600" spc="20">
                  <a:solidFill>
                    <a:srgbClr val="222222">
                      <a:alpha val="60000"/>
                    </a:srgbClr>
                  </a:solidFill>
                  <a:uFillTx/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扫码了解更多特权</a:t>
              </a:r>
              <a:endParaRPr lang="zh-CN" altLang="en-US" sz="800" kern="1600" spc="20">
                <a:solidFill>
                  <a:srgbClr val="222222">
                    <a:alpha val="60000"/>
                  </a:srgbClr>
                </a:solidFill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pic>
          <p:nvPicPr>
            <p:cNvPr id="5" name="图片 4" descr="扫码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71" y="9199"/>
              <a:ext cx="180" cy="180"/>
            </a:xfrm>
            <a:prstGeom prst="rect">
              <a:avLst/>
            </a:prstGeom>
          </p:spPr>
        </p:pic>
      </p:grpSp>
      <p:pic>
        <p:nvPicPr>
          <p:cNvPr id="25" name="图片 24" descr="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1785" y="2853055"/>
            <a:ext cx="7150735" cy="4705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590309"/>
            <a:ext cx="12191999" cy="1267691"/>
          </a:xfrm>
          <a:prstGeom prst="rect">
            <a:avLst/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62678" y="1890172"/>
            <a:ext cx="5233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96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课前导入</a:t>
            </a:r>
            <a:endParaRPr lang="zh-CN" altLang="en-US" sz="96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4572" y="3153242"/>
            <a:ext cx="5103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PRE-CLASS INTRODUCTION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4680" y="3958931"/>
            <a:ext cx="5940583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单击此处输入你的正文，文字是您思想的提炼，为了最终演示发布的良好效果，请尽量言简意赅的阐述观点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pic>
        <p:nvPicPr>
          <p:cNvPr id="19" name="图片 18" descr="形状&#10;&#10;中度可信度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553199"/>
            <a:ext cx="857010" cy="26280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887369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课前导入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99526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重点生词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11683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课文讲解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523841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课后作业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11406600" y="641419"/>
            <a:ext cx="252000" cy="86360"/>
          </a:xfrm>
          <a:prstGeom prst="roundRect">
            <a:avLst/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/>
          <p:nvPr/>
        </p:nvCxnSpPr>
        <p:spPr>
          <a:xfrm>
            <a:off x="947738" y="3678382"/>
            <a:ext cx="745980" cy="0"/>
          </a:xfrm>
          <a:prstGeom prst="line">
            <a:avLst/>
          </a:prstGeom>
          <a:ln w="38100" cap="rnd">
            <a:solidFill>
              <a:srgbClr val="354EC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852286" y="6025489"/>
            <a:ext cx="2161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PART ONE.</a:t>
            </a:r>
            <a:endParaRPr lang="zh-CN" altLang="en-US" sz="2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94" y="944880"/>
            <a:ext cx="4019468" cy="59170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: 形状 15"/>
          <p:cNvSpPr/>
          <p:nvPr/>
        </p:nvSpPr>
        <p:spPr>
          <a:xfrm>
            <a:off x="0" y="641328"/>
            <a:ext cx="684212" cy="265553"/>
          </a:xfrm>
          <a:custGeom>
            <a:avLst/>
            <a:gdLst>
              <a:gd name="connsiteX0" fmla="*/ 0 w 1283124"/>
              <a:gd name="connsiteY0" fmla="*/ 0 h 498000"/>
              <a:gd name="connsiteX1" fmla="*/ 1034124 w 1283124"/>
              <a:gd name="connsiteY1" fmla="*/ 0 h 498000"/>
              <a:gd name="connsiteX2" fmla="*/ 1283124 w 1283124"/>
              <a:gd name="connsiteY2" fmla="*/ 249000 h 498000"/>
              <a:gd name="connsiteX3" fmla="*/ 1034124 w 1283124"/>
              <a:gd name="connsiteY3" fmla="*/ 498000 h 498000"/>
              <a:gd name="connsiteX4" fmla="*/ 0 w 1283124"/>
              <a:gd name="connsiteY4" fmla="*/ 498000 h 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124" h="498000">
                <a:moveTo>
                  <a:pt x="0" y="0"/>
                </a:moveTo>
                <a:lnTo>
                  <a:pt x="1034124" y="0"/>
                </a:lnTo>
                <a:cubicBezTo>
                  <a:pt x="1171643" y="0"/>
                  <a:pt x="1283124" y="111481"/>
                  <a:pt x="1283124" y="249000"/>
                </a:cubicBezTo>
                <a:cubicBezTo>
                  <a:pt x="1283124" y="386519"/>
                  <a:pt x="1171643" y="498000"/>
                  <a:pt x="1034124" y="498000"/>
                </a:cubicBezTo>
                <a:lnTo>
                  <a:pt x="0" y="498000"/>
                </a:lnTo>
                <a:close/>
              </a:path>
            </a:pathLst>
          </a:cu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3067" y="420162"/>
            <a:ext cx="2806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课前导入</a:t>
            </a:r>
            <a:endParaRPr lang="zh-CN" altLang="en-US" sz="40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1058" y="999938"/>
            <a:ext cx="2758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PRE-CLASS INTRODUCTION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47738" y="2093805"/>
            <a:ext cx="10291420" cy="3585732"/>
            <a:chOff x="947738" y="2093805"/>
            <a:chExt cx="10291420" cy="3585732"/>
          </a:xfrm>
        </p:grpSpPr>
        <p:sp>
          <p:nvSpPr>
            <p:cNvPr id="31" name="矩形 30"/>
            <p:cNvSpPr/>
            <p:nvPr/>
          </p:nvSpPr>
          <p:spPr>
            <a:xfrm>
              <a:off x="947738" y="2093805"/>
              <a:ext cx="4871217" cy="1610591"/>
            </a:xfrm>
            <a:prstGeom prst="rect">
              <a:avLst/>
            </a:prstGeom>
            <a:solidFill>
              <a:srgbClr val="FBFBFB"/>
            </a:solidFill>
            <a:ln>
              <a:solidFill>
                <a:srgbClr val="354E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6367941" y="2093805"/>
              <a:ext cx="4871217" cy="1610591"/>
            </a:xfrm>
            <a:prstGeom prst="rect">
              <a:avLst/>
            </a:prstGeom>
            <a:solidFill>
              <a:srgbClr val="FBFBFB"/>
            </a:solidFill>
            <a:ln>
              <a:solidFill>
                <a:srgbClr val="354E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947738" y="4068946"/>
              <a:ext cx="4871217" cy="1610591"/>
            </a:xfrm>
            <a:prstGeom prst="rect">
              <a:avLst/>
            </a:prstGeom>
            <a:solidFill>
              <a:srgbClr val="FBFBFB"/>
            </a:solidFill>
            <a:ln>
              <a:solidFill>
                <a:srgbClr val="354E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6367941" y="4068946"/>
              <a:ext cx="4871217" cy="1610591"/>
            </a:xfrm>
            <a:prstGeom prst="rect">
              <a:avLst/>
            </a:prstGeom>
            <a:solidFill>
              <a:srgbClr val="FBFBFB"/>
            </a:solidFill>
            <a:ln>
              <a:solidFill>
                <a:srgbClr val="354EC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Normal" panose="020B0400000000000000" pitchFamily="34" charset="-122"/>
                <a:cs typeface="思源黑体 CN Normal" panose="020B0400000000000000" pitchFamily="34" charset="-122"/>
              </a:endParaRPr>
            </a:p>
          </p:txBody>
        </p:sp>
      </p:grpSp>
      <p:sp>
        <p:nvSpPr>
          <p:cNvPr id="53" name="文本框 52"/>
          <p:cNvSpPr txBox="1"/>
          <p:nvPr/>
        </p:nvSpPr>
        <p:spPr>
          <a:xfrm flipH="1">
            <a:off x="9244835" y="2391749"/>
            <a:ext cx="185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课前导入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54" name="文本框 53"/>
          <p:cNvSpPr txBox="1"/>
          <p:nvPr/>
        </p:nvSpPr>
        <p:spPr>
          <a:xfrm flipH="1">
            <a:off x="7853680" y="2853414"/>
            <a:ext cx="3243811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pic>
        <p:nvPicPr>
          <p:cNvPr id="45" name="图形 44" descr="333437323833313b333437313038383bc5e0d1b5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flipH="1">
            <a:off x="9261587" y="2483880"/>
            <a:ext cx="277200" cy="277200"/>
          </a:xfrm>
          <a:prstGeom prst="rect">
            <a:avLst/>
          </a:prstGeom>
        </p:spPr>
      </p:pic>
      <p:sp>
        <p:nvSpPr>
          <p:cNvPr id="73" name="文本框 72"/>
          <p:cNvSpPr txBox="1"/>
          <p:nvPr/>
        </p:nvSpPr>
        <p:spPr>
          <a:xfrm flipH="1">
            <a:off x="9244835" y="4366890"/>
            <a:ext cx="185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课前导入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 flipH="1">
            <a:off x="7853680" y="4828555"/>
            <a:ext cx="3243811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pic>
        <p:nvPicPr>
          <p:cNvPr id="47" name="图形 46" descr="333437323832333b333530343230373bc5e0d1b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261587" y="4459021"/>
            <a:ext cx="277200" cy="277200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1094509" y="4366890"/>
            <a:ext cx="185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课前导入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094509" y="4828555"/>
            <a:ext cx="3243811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pic>
        <p:nvPicPr>
          <p:cNvPr id="55" name="图形 54" descr="343435383036313b343533323532383bc9e7bbe1c6c0bcdb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653012" y="4459222"/>
            <a:ext cx="277200" cy="277200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1094509" y="2391749"/>
            <a:ext cx="185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课前导入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094509" y="2853414"/>
            <a:ext cx="3243811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pic>
        <p:nvPicPr>
          <p:cNvPr id="57" name="图形 56" descr="343435383137323b333633343531303bbfaabbe1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53213" y="2484081"/>
            <a:ext cx="277200" cy="27720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4770911" y="2550866"/>
            <a:ext cx="2671610" cy="2671610"/>
          </a:xfrm>
          <a:prstGeom prst="ellipse">
            <a:avLst/>
          </a:prstGeom>
          <a:solidFill>
            <a:srgbClr val="354EC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818904" y="2598859"/>
            <a:ext cx="2575624" cy="2575624"/>
          </a:xfrm>
          <a:prstGeom prst="ellipse">
            <a:avLst/>
          </a:prstGeom>
          <a:blipFill dpi="0" rotWithShape="1">
            <a:blip r:embed="rId9"/>
            <a:srcRect/>
            <a:tile tx="0" ty="0" sx="100000" sy="100000" flip="none" algn="ctr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47738" y="3429000"/>
            <a:ext cx="5148262" cy="2885064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ctr"/>
          </a:blipFill>
          <a:ln>
            <a:noFill/>
          </a:ln>
          <a:effectLst>
            <a:outerShdw blurRad="50800" dist="38100" dir="2700000" algn="tl" rotWithShape="0">
              <a:srgbClr val="354ECE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graphicFrame>
        <p:nvGraphicFramePr>
          <p:cNvPr id="10" name="图表 9"/>
          <p:cNvGraphicFramePr/>
          <p:nvPr/>
        </p:nvGraphicFramePr>
        <p:xfrm>
          <a:off x="6093463" y="1628775"/>
          <a:ext cx="2070691" cy="1380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89" name="图表 88"/>
          <p:cNvGraphicFramePr/>
          <p:nvPr/>
        </p:nvGraphicFramePr>
        <p:xfrm>
          <a:off x="7872212" y="1628775"/>
          <a:ext cx="2070691" cy="1380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0" name="图表 89"/>
          <p:cNvGraphicFramePr/>
          <p:nvPr/>
        </p:nvGraphicFramePr>
        <p:xfrm>
          <a:off x="9650962" y="1628775"/>
          <a:ext cx="2070691" cy="1380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1" name="文本框 90"/>
          <p:cNvSpPr txBox="1"/>
          <p:nvPr/>
        </p:nvSpPr>
        <p:spPr>
          <a:xfrm>
            <a:off x="6478271" y="4895975"/>
            <a:ext cx="185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课前导入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92" name="文本框 91"/>
          <p:cNvSpPr txBox="1"/>
          <p:nvPr/>
        </p:nvSpPr>
        <p:spPr>
          <a:xfrm>
            <a:off x="6478271" y="5460665"/>
            <a:ext cx="4837112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cxnSp>
        <p:nvCxnSpPr>
          <p:cNvPr id="93" name="直接连接符 92"/>
          <p:cNvCxnSpPr/>
          <p:nvPr/>
        </p:nvCxnSpPr>
        <p:spPr>
          <a:xfrm>
            <a:off x="6595405" y="5388120"/>
            <a:ext cx="543563" cy="0"/>
          </a:xfrm>
          <a:prstGeom prst="line">
            <a:avLst/>
          </a:prstGeom>
          <a:ln w="57150" cap="rnd">
            <a:solidFill>
              <a:srgbClr val="354EC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文本框 93"/>
          <p:cNvSpPr txBox="1"/>
          <p:nvPr/>
        </p:nvSpPr>
        <p:spPr>
          <a:xfrm>
            <a:off x="6478271" y="3442631"/>
            <a:ext cx="185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课前导入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6478271" y="4007321"/>
            <a:ext cx="4837112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cxnSp>
        <p:nvCxnSpPr>
          <p:cNvPr id="96" name="直接连接符 95"/>
          <p:cNvCxnSpPr/>
          <p:nvPr/>
        </p:nvCxnSpPr>
        <p:spPr>
          <a:xfrm>
            <a:off x="6595405" y="3934776"/>
            <a:ext cx="543563" cy="0"/>
          </a:xfrm>
          <a:prstGeom prst="line">
            <a:avLst/>
          </a:prstGeom>
          <a:ln w="57150" cap="rnd">
            <a:solidFill>
              <a:srgbClr val="354EC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文本框 97"/>
          <p:cNvSpPr txBox="1"/>
          <p:nvPr/>
        </p:nvSpPr>
        <p:spPr>
          <a:xfrm>
            <a:off x="861378" y="1671716"/>
            <a:ext cx="185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课前导入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99" name="文本框 98"/>
          <p:cNvSpPr txBox="1"/>
          <p:nvPr/>
        </p:nvSpPr>
        <p:spPr>
          <a:xfrm>
            <a:off x="861378" y="2236406"/>
            <a:ext cx="4837112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cxnSp>
        <p:nvCxnSpPr>
          <p:cNvPr id="100" name="直接连接符 99"/>
          <p:cNvCxnSpPr/>
          <p:nvPr/>
        </p:nvCxnSpPr>
        <p:spPr>
          <a:xfrm>
            <a:off x="978512" y="2163861"/>
            <a:ext cx="543563" cy="0"/>
          </a:xfrm>
          <a:prstGeom prst="line">
            <a:avLst/>
          </a:prstGeom>
          <a:ln w="57150" cap="rnd">
            <a:solidFill>
              <a:srgbClr val="354EC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文本框 100"/>
          <p:cNvSpPr txBox="1"/>
          <p:nvPr/>
        </p:nvSpPr>
        <p:spPr>
          <a:xfrm>
            <a:off x="6615195" y="2088173"/>
            <a:ext cx="102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354ECE"/>
                </a:solidFill>
                <a:latin typeface="+mj-ea"/>
                <a:ea typeface="+mj-ea"/>
                <a:cs typeface="思源黑体 CN Normal" panose="020B0400000000000000" pitchFamily="34" charset="-122"/>
              </a:rPr>
              <a:t>82%</a:t>
            </a:r>
            <a:endParaRPr lang="zh-CN" altLang="en-US" sz="2400" dirty="0">
              <a:solidFill>
                <a:srgbClr val="354ECE"/>
              </a:solidFill>
              <a:latin typeface="+mj-ea"/>
              <a:ea typeface="+mj-ea"/>
              <a:cs typeface="思源黑体 CN Normal" panose="020B0400000000000000" pitchFamily="34" charset="-122"/>
            </a:endParaRPr>
          </a:p>
        </p:txBody>
      </p:sp>
      <p:sp>
        <p:nvSpPr>
          <p:cNvPr id="102" name="文本框 101"/>
          <p:cNvSpPr txBox="1"/>
          <p:nvPr/>
        </p:nvSpPr>
        <p:spPr>
          <a:xfrm>
            <a:off x="8393944" y="2088173"/>
            <a:ext cx="102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354ECE"/>
                </a:solidFill>
                <a:latin typeface="+mj-ea"/>
                <a:ea typeface="+mj-ea"/>
                <a:cs typeface="思源黑体 CN Normal" panose="020B0400000000000000" pitchFamily="34" charset="-122"/>
              </a:rPr>
              <a:t>56%</a:t>
            </a:r>
            <a:endParaRPr lang="zh-CN" altLang="en-US" sz="2400" dirty="0">
              <a:solidFill>
                <a:srgbClr val="354ECE"/>
              </a:solidFill>
              <a:latin typeface="+mj-ea"/>
              <a:ea typeface="+mj-ea"/>
              <a:cs typeface="思源黑体 CN Normal" panose="020B0400000000000000" pitchFamily="34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10172694" y="2088173"/>
            <a:ext cx="1027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354ECE"/>
                </a:solidFill>
                <a:latin typeface="+mj-ea"/>
                <a:ea typeface="+mj-ea"/>
                <a:cs typeface="思源黑体 CN Normal" panose="020B0400000000000000" pitchFamily="34" charset="-122"/>
              </a:rPr>
              <a:t>13%</a:t>
            </a:r>
            <a:endParaRPr lang="zh-CN" altLang="en-US" sz="2400" dirty="0">
              <a:solidFill>
                <a:srgbClr val="354ECE"/>
              </a:solidFill>
              <a:latin typeface="+mj-ea"/>
              <a:ea typeface="+mj-ea"/>
              <a:cs typeface="思源黑体 CN Normal" panose="020B0400000000000000" pitchFamily="34" charset="-122"/>
            </a:endParaRPr>
          </a:p>
        </p:txBody>
      </p:sp>
      <p:sp>
        <p:nvSpPr>
          <p:cNvPr id="3" name="任意多边形: 形状 2"/>
          <p:cNvSpPr/>
          <p:nvPr/>
        </p:nvSpPr>
        <p:spPr>
          <a:xfrm>
            <a:off x="0" y="641328"/>
            <a:ext cx="684212" cy="265553"/>
          </a:xfrm>
          <a:custGeom>
            <a:avLst/>
            <a:gdLst>
              <a:gd name="connsiteX0" fmla="*/ 0 w 1283124"/>
              <a:gd name="connsiteY0" fmla="*/ 0 h 498000"/>
              <a:gd name="connsiteX1" fmla="*/ 1034124 w 1283124"/>
              <a:gd name="connsiteY1" fmla="*/ 0 h 498000"/>
              <a:gd name="connsiteX2" fmla="*/ 1283124 w 1283124"/>
              <a:gd name="connsiteY2" fmla="*/ 249000 h 498000"/>
              <a:gd name="connsiteX3" fmla="*/ 1034124 w 1283124"/>
              <a:gd name="connsiteY3" fmla="*/ 498000 h 498000"/>
              <a:gd name="connsiteX4" fmla="*/ 0 w 1283124"/>
              <a:gd name="connsiteY4" fmla="*/ 498000 h 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124" h="498000">
                <a:moveTo>
                  <a:pt x="0" y="0"/>
                </a:moveTo>
                <a:lnTo>
                  <a:pt x="1034124" y="0"/>
                </a:lnTo>
                <a:cubicBezTo>
                  <a:pt x="1171643" y="0"/>
                  <a:pt x="1283124" y="111481"/>
                  <a:pt x="1283124" y="249000"/>
                </a:cubicBezTo>
                <a:cubicBezTo>
                  <a:pt x="1283124" y="386519"/>
                  <a:pt x="1171643" y="498000"/>
                  <a:pt x="1034124" y="498000"/>
                </a:cubicBezTo>
                <a:lnTo>
                  <a:pt x="0" y="498000"/>
                </a:lnTo>
                <a:close/>
              </a:path>
            </a:pathLst>
          </a:cu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3067" y="420162"/>
            <a:ext cx="2806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课前导入</a:t>
            </a:r>
            <a:endParaRPr lang="zh-CN" altLang="en-US" sz="40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1058" y="999938"/>
            <a:ext cx="2758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PRE-CLASS INTRODUCTION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/>
          <p:cNvSpPr/>
          <p:nvPr/>
        </p:nvSpPr>
        <p:spPr>
          <a:xfrm>
            <a:off x="2936111" y="3991157"/>
            <a:ext cx="6319778" cy="937549"/>
          </a:xfrm>
          <a:custGeom>
            <a:avLst/>
            <a:gdLst>
              <a:gd name="connsiteX0" fmla="*/ 0 w 6319778"/>
              <a:gd name="connsiteY0" fmla="*/ 0 h 937549"/>
              <a:gd name="connsiteX1" fmla="*/ 6319778 w 6319778"/>
              <a:gd name="connsiteY1" fmla="*/ 0 h 937549"/>
              <a:gd name="connsiteX2" fmla="*/ 6319778 w 6319778"/>
              <a:gd name="connsiteY2" fmla="*/ 937549 h 93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19778" h="937549">
                <a:moveTo>
                  <a:pt x="0" y="0"/>
                </a:moveTo>
                <a:lnTo>
                  <a:pt x="6319778" y="0"/>
                </a:lnTo>
                <a:lnTo>
                  <a:pt x="6319778" y="937549"/>
                </a:lnTo>
              </a:path>
            </a:pathLst>
          </a:custGeom>
          <a:noFill/>
          <a:ln w="12700">
            <a:solidFill>
              <a:srgbClr val="354ECE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19" name="任意多边形: 形状 18"/>
          <p:cNvSpPr/>
          <p:nvPr/>
        </p:nvSpPr>
        <p:spPr>
          <a:xfrm flipH="1" flipV="1">
            <a:off x="2936111" y="2973226"/>
            <a:ext cx="4379089" cy="937549"/>
          </a:xfrm>
          <a:custGeom>
            <a:avLst/>
            <a:gdLst>
              <a:gd name="connsiteX0" fmla="*/ 0 w 6319778"/>
              <a:gd name="connsiteY0" fmla="*/ 0 h 937549"/>
              <a:gd name="connsiteX1" fmla="*/ 6319778 w 6319778"/>
              <a:gd name="connsiteY1" fmla="*/ 0 h 937549"/>
              <a:gd name="connsiteX2" fmla="*/ 6319778 w 6319778"/>
              <a:gd name="connsiteY2" fmla="*/ 937549 h 937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19778" h="937549">
                <a:moveTo>
                  <a:pt x="0" y="0"/>
                </a:moveTo>
                <a:lnTo>
                  <a:pt x="6319778" y="0"/>
                </a:lnTo>
                <a:lnTo>
                  <a:pt x="6319778" y="937549"/>
                </a:lnTo>
              </a:path>
            </a:pathLst>
          </a:custGeom>
          <a:noFill/>
          <a:ln w="12700">
            <a:solidFill>
              <a:srgbClr val="354ECE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graphicFrame>
        <p:nvGraphicFramePr>
          <p:cNvPr id="5" name="图表 4"/>
          <p:cNvGraphicFramePr/>
          <p:nvPr/>
        </p:nvGraphicFramePr>
        <p:xfrm>
          <a:off x="3026187" y="2331499"/>
          <a:ext cx="5493600" cy="158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21" name="图表 20"/>
          <p:cNvGraphicFramePr/>
          <p:nvPr/>
        </p:nvGraphicFramePr>
        <p:xfrm>
          <a:off x="3673851" y="3996161"/>
          <a:ext cx="5491961" cy="158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文本框 22"/>
          <p:cNvSpPr txBox="1"/>
          <p:nvPr/>
        </p:nvSpPr>
        <p:spPr>
          <a:xfrm>
            <a:off x="472517" y="2100074"/>
            <a:ext cx="185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课前导入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472517" y="2664764"/>
            <a:ext cx="2247534" cy="79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589651" y="2592219"/>
            <a:ext cx="543563" cy="0"/>
          </a:xfrm>
          <a:prstGeom prst="line">
            <a:avLst/>
          </a:prstGeom>
          <a:ln w="57150" cap="rnd">
            <a:solidFill>
              <a:srgbClr val="354EC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852031" y="4301551"/>
            <a:ext cx="185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课前导入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852030" y="4866241"/>
            <a:ext cx="3012993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969165" y="4793696"/>
            <a:ext cx="543563" cy="0"/>
          </a:xfrm>
          <a:prstGeom prst="line">
            <a:avLst/>
          </a:prstGeom>
          <a:ln w="57150" cap="rnd">
            <a:solidFill>
              <a:srgbClr val="354EC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8495522" y="1769655"/>
            <a:ext cx="185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课前导入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495521" y="2334345"/>
            <a:ext cx="3012993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8612656" y="2261800"/>
            <a:ext cx="543563" cy="0"/>
          </a:xfrm>
          <a:prstGeom prst="line">
            <a:avLst/>
          </a:prstGeom>
          <a:ln w="57150" cap="rnd">
            <a:solidFill>
              <a:srgbClr val="354EC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/>
        </p:nvSpPr>
        <p:spPr>
          <a:xfrm>
            <a:off x="9633700" y="3867870"/>
            <a:ext cx="1852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课前导入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633700" y="4432560"/>
            <a:ext cx="2247534" cy="79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9750834" y="4360015"/>
            <a:ext cx="543563" cy="0"/>
          </a:xfrm>
          <a:prstGeom prst="line">
            <a:avLst/>
          </a:prstGeom>
          <a:ln w="57150" cap="rnd">
            <a:solidFill>
              <a:srgbClr val="354EC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任意多边形: 形状 2"/>
          <p:cNvSpPr/>
          <p:nvPr/>
        </p:nvSpPr>
        <p:spPr>
          <a:xfrm>
            <a:off x="0" y="641328"/>
            <a:ext cx="684212" cy="265553"/>
          </a:xfrm>
          <a:custGeom>
            <a:avLst/>
            <a:gdLst>
              <a:gd name="connsiteX0" fmla="*/ 0 w 1283124"/>
              <a:gd name="connsiteY0" fmla="*/ 0 h 498000"/>
              <a:gd name="connsiteX1" fmla="*/ 1034124 w 1283124"/>
              <a:gd name="connsiteY1" fmla="*/ 0 h 498000"/>
              <a:gd name="connsiteX2" fmla="*/ 1283124 w 1283124"/>
              <a:gd name="connsiteY2" fmla="*/ 249000 h 498000"/>
              <a:gd name="connsiteX3" fmla="*/ 1034124 w 1283124"/>
              <a:gd name="connsiteY3" fmla="*/ 498000 h 498000"/>
              <a:gd name="connsiteX4" fmla="*/ 0 w 1283124"/>
              <a:gd name="connsiteY4" fmla="*/ 498000 h 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124" h="498000">
                <a:moveTo>
                  <a:pt x="0" y="0"/>
                </a:moveTo>
                <a:lnTo>
                  <a:pt x="1034124" y="0"/>
                </a:lnTo>
                <a:cubicBezTo>
                  <a:pt x="1171643" y="0"/>
                  <a:pt x="1283124" y="111481"/>
                  <a:pt x="1283124" y="249000"/>
                </a:cubicBezTo>
                <a:cubicBezTo>
                  <a:pt x="1283124" y="386519"/>
                  <a:pt x="1171643" y="498000"/>
                  <a:pt x="1034124" y="498000"/>
                </a:cubicBezTo>
                <a:lnTo>
                  <a:pt x="0" y="498000"/>
                </a:lnTo>
                <a:close/>
              </a:path>
            </a:pathLst>
          </a:cu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3067" y="420162"/>
            <a:ext cx="2806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课前导入</a:t>
            </a:r>
            <a:endParaRPr lang="zh-CN" altLang="en-US" sz="40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41058" y="999938"/>
            <a:ext cx="2758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PRE-CLASS INTRODUCTION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5590309"/>
            <a:ext cx="12191999" cy="1267691"/>
          </a:xfrm>
          <a:prstGeom prst="rect">
            <a:avLst/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62678" y="1890172"/>
            <a:ext cx="5233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96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重点生词</a:t>
            </a:r>
            <a:endParaRPr lang="zh-CN" altLang="en-US" sz="96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94572" y="3153242"/>
            <a:ext cx="5103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KEY WORDS</a:t>
            </a:r>
            <a:endParaRPr lang="zh-CN" altLang="en-US" dirty="0"/>
          </a:p>
        </p:txBody>
      </p:sp>
      <p:sp>
        <p:nvSpPr>
          <p:cNvPr id="18" name="文本框 17"/>
          <p:cNvSpPr txBox="1"/>
          <p:nvPr/>
        </p:nvSpPr>
        <p:spPr>
          <a:xfrm>
            <a:off x="844680" y="3958931"/>
            <a:ext cx="5940583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单击此处输入你的正文，文字是您思想的提炼，为了最终演示发布的良好效果，请尽量言简意赅的阐述观点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pic>
        <p:nvPicPr>
          <p:cNvPr id="19" name="图片 18" descr="形状&#10;&#10;中度可信度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553199"/>
            <a:ext cx="857010" cy="26280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887369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课前导入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099526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重点生词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311683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课文讲解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523841" y="546100"/>
            <a:ext cx="123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n-ea"/>
                <a:cs typeface="思源黑体 CN Normal" panose="020B0400000000000000" pitchFamily="34" charset="-122"/>
              </a:rPr>
              <a:t>课后作业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4" name="矩形: 圆角 23"/>
          <p:cNvSpPr/>
          <p:nvPr/>
        </p:nvSpPr>
        <p:spPr>
          <a:xfrm>
            <a:off x="11406600" y="641419"/>
            <a:ext cx="252000" cy="86360"/>
          </a:xfrm>
          <a:prstGeom prst="roundRect">
            <a:avLst/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连接符 30"/>
          <p:cNvCxnSpPr/>
          <p:nvPr/>
        </p:nvCxnSpPr>
        <p:spPr>
          <a:xfrm>
            <a:off x="947738" y="3678382"/>
            <a:ext cx="745980" cy="0"/>
          </a:xfrm>
          <a:prstGeom prst="line">
            <a:avLst/>
          </a:prstGeom>
          <a:ln w="38100" cap="rnd">
            <a:solidFill>
              <a:srgbClr val="354EC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852286" y="6025489"/>
            <a:ext cx="2161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PART TWO.</a:t>
            </a:r>
            <a:endParaRPr lang="zh-CN" altLang="en-US" sz="20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94" y="944880"/>
            <a:ext cx="4019468" cy="59170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47738" y="1628775"/>
            <a:ext cx="10296525" cy="1800225"/>
          </a:xfrm>
          <a:prstGeom prst="rect">
            <a:avLst/>
          </a:prstGeom>
          <a:blipFill dpi="0" rotWithShape="1">
            <a:blip r:embed="rId1"/>
            <a:srcRect/>
            <a:tile tx="0" ty="0" sx="100000" sy="100000" flip="none" algn="ctr"/>
          </a:blipFill>
          <a:ln>
            <a:solidFill>
              <a:srgbClr val="354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59593" y="3791054"/>
            <a:ext cx="1005753" cy="1006259"/>
          </a:xfrm>
          <a:prstGeom prst="rect">
            <a:avLst/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78497" y="3909463"/>
            <a:ext cx="1167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01</a:t>
            </a:r>
            <a:endParaRPr lang="zh-CN" altLang="en-US" sz="44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098396" y="3773183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重点生词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098396" y="4185395"/>
            <a:ext cx="3845522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453907" y="3791054"/>
            <a:ext cx="1005753" cy="1006259"/>
          </a:xfrm>
          <a:prstGeom prst="rect">
            <a:avLst/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372811" y="3909463"/>
            <a:ext cx="1167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02</a:t>
            </a:r>
            <a:endParaRPr lang="zh-CN" altLang="en-US" sz="44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592710" y="3773183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重点生词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592710" y="4185395"/>
            <a:ext cx="3845522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59593" y="5139814"/>
            <a:ext cx="1005753" cy="1006259"/>
          </a:xfrm>
          <a:prstGeom prst="rect">
            <a:avLst/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878497" y="5258223"/>
            <a:ext cx="1167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03</a:t>
            </a:r>
            <a:endParaRPr lang="zh-CN" altLang="en-US" sz="44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098396" y="5121943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重点生词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098396" y="5534155"/>
            <a:ext cx="3845522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453907" y="5139814"/>
            <a:ext cx="1005753" cy="1006259"/>
          </a:xfrm>
          <a:prstGeom prst="rect">
            <a:avLst/>
          </a:pr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372811" y="5258223"/>
            <a:ext cx="11679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04</a:t>
            </a:r>
            <a:endParaRPr lang="zh-CN" altLang="en-US" sz="4400" dirty="0">
              <a:solidFill>
                <a:schemeClr val="bg1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592710" y="5121943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重点生词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592710" y="5534155"/>
            <a:ext cx="3845522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3" name="任意多边形: 形状 2"/>
          <p:cNvSpPr/>
          <p:nvPr/>
        </p:nvSpPr>
        <p:spPr>
          <a:xfrm>
            <a:off x="0" y="641328"/>
            <a:ext cx="684212" cy="265553"/>
          </a:xfrm>
          <a:custGeom>
            <a:avLst/>
            <a:gdLst>
              <a:gd name="connsiteX0" fmla="*/ 0 w 1283124"/>
              <a:gd name="connsiteY0" fmla="*/ 0 h 498000"/>
              <a:gd name="connsiteX1" fmla="*/ 1034124 w 1283124"/>
              <a:gd name="connsiteY1" fmla="*/ 0 h 498000"/>
              <a:gd name="connsiteX2" fmla="*/ 1283124 w 1283124"/>
              <a:gd name="connsiteY2" fmla="*/ 249000 h 498000"/>
              <a:gd name="connsiteX3" fmla="*/ 1034124 w 1283124"/>
              <a:gd name="connsiteY3" fmla="*/ 498000 h 498000"/>
              <a:gd name="connsiteX4" fmla="*/ 0 w 1283124"/>
              <a:gd name="connsiteY4" fmla="*/ 498000 h 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124" h="498000">
                <a:moveTo>
                  <a:pt x="0" y="0"/>
                </a:moveTo>
                <a:lnTo>
                  <a:pt x="1034124" y="0"/>
                </a:lnTo>
                <a:cubicBezTo>
                  <a:pt x="1171643" y="0"/>
                  <a:pt x="1283124" y="111481"/>
                  <a:pt x="1283124" y="249000"/>
                </a:cubicBezTo>
                <a:cubicBezTo>
                  <a:pt x="1283124" y="386519"/>
                  <a:pt x="1171643" y="498000"/>
                  <a:pt x="1034124" y="498000"/>
                </a:cubicBezTo>
                <a:lnTo>
                  <a:pt x="0" y="498000"/>
                </a:lnTo>
                <a:close/>
              </a:path>
            </a:pathLst>
          </a:cu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3067" y="420162"/>
            <a:ext cx="2806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重点生词</a:t>
            </a:r>
            <a:endParaRPr lang="zh-CN" altLang="en-US" sz="40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41058" y="999938"/>
            <a:ext cx="2758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KEY WORDS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表 3"/>
          <p:cNvGraphicFramePr/>
          <p:nvPr/>
        </p:nvGraphicFramePr>
        <p:xfrm>
          <a:off x="300542" y="1458339"/>
          <a:ext cx="6357290" cy="4850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2143431" y="3097774"/>
            <a:ext cx="112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25%</a:t>
            </a:r>
            <a:endParaRPr lang="zh-CN" altLang="en-US" sz="24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476094" y="1611583"/>
            <a:ext cx="1605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重点生词</a:t>
            </a:r>
            <a:endParaRPr lang="zh-CN" altLang="en-US" sz="28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476093" y="2023795"/>
            <a:ext cx="4922734" cy="79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单击此处输入你的正文，文字是您思想的提炼，为了最终演示发布的良好效果。单击此处输入你的正文，文字是您思想的提炼，为了最终演示发布的良好效果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graphicFrame>
        <p:nvGraphicFramePr>
          <p:cNvPr id="7" name="图表 6"/>
          <p:cNvGraphicFramePr/>
          <p:nvPr/>
        </p:nvGraphicFramePr>
        <p:xfrm>
          <a:off x="6100472" y="3343054"/>
          <a:ext cx="1978891" cy="1319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文本框 28"/>
          <p:cNvSpPr txBox="1"/>
          <p:nvPr/>
        </p:nvSpPr>
        <p:spPr>
          <a:xfrm>
            <a:off x="7907878" y="3372593"/>
            <a:ext cx="174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82%</a:t>
            </a:r>
            <a:endParaRPr lang="zh-CN" altLang="en-US" sz="40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996235" y="3936489"/>
            <a:ext cx="1573792" cy="0"/>
          </a:xfrm>
          <a:prstGeom prst="line">
            <a:avLst/>
          </a:prstGeom>
          <a:ln>
            <a:solidFill>
              <a:srgbClr val="354E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7931028" y="3951262"/>
            <a:ext cx="3467799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graphicFrame>
        <p:nvGraphicFramePr>
          <p:cNvPr id="35" name="图表 34"/>
          <p:cNvGraphicFramePr/>
          <p:nvPr/>
        </p:nvGraphicFramePr>
        <p:xfrm>
          <a:off x="6100472" y="4989465"/>
          <a:ext cx="1978891" cy="1319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7907878" y="5019004"/>
            <a:ext cx="1745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73%</a:t>
            </a:r>
            <a:endParaRPr lang="zh-CN" altLang="en-US" sz="40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7996235" y="5582900"/>
            <a:ext cx="1573792" cy="0"/>
          </a:xfrm>
          <a:prstGeom prst="line">
            <a:avLst/>
          </a:prstGeom>
          <a:ln>
            <a:solidFill>
              <a:srgbClr val="354E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7931028" y="5597673"/>
            <a:ext cx="3467799" cy="55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0" lang="zh-CN" altLang="en-US" sz="12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ea"/>
                <a:cs typeface="思源黑体 CN Normal" panose="020B0400000000000000" pitchFamily="34" charset="-122"/>
              </a:rPr>
              <a:t>单击此处输入你的正文，文字是您思想的提炼，为了最终演示发布的良好效果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ea"/>
              <a:cs typeface="思源黑体 CN Normal" panose="020B0400000000000000" pitchFamily="34" charset="-122"/>
            </a:endParaRPr>
          </a:p>
        </p:txBody>
      </p:sp>
      <p:sp>
        <p:nvSpPr>
          <p:cNvPr id="2" name="任意多边形: 形状 1"/>
          <p:cNvSpPr/>
          <p:nvPr/>
        </p:nvSpPr>
        <p:spPr>
          <a:xfrm>
            <a:off x="0" y="641328"/>
            <a:ext cx="684212" cy="265553"/>
          </a:xfrm>
          <a:custGeom>
            <a:avLst/>
            <a:gdLst>
              <a:gd name="connsiteX0" fmla="*/ 0 w 1283124"/>
              <a:gd name="connsiteY0" fmla="*/ 0 h 498000"/>
              <a:gd name="connsiteX1" fmla="*/ 1034124 w 1283124"/>
              <a:gd name="connsiteY1" fmla="*/ 0 h 498000"/>
              <a:gd name="connsiteX2" fmla="*/ 1283124 w 1283124"/>
              <a:gd name="connsiteY2" fmla="*/ 249000 h 498000"/>
              <a:gd name="connsiteX3" fmla="*/ 1034124 w 1283124"/>
              <a:gd name="connsiteY3" fmla="*/ 498000 h 498000"/>
              <a:gd name="connsiteX4" fmla="*/ 0 w 1283124"/>
              <a:gd name="connsiteY4" fmla="*/ 498000 h 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3124" h="498000">
                <a:moveTo>
                  <a:pt x="0" y="0"/>
                </a:moveTo>
                <a:lnTo>
                  <a:pt x="1034124" y="0"/>
                </a:lnTo>
                <a:cubicBezTo>
                  <a:pt x="1171643" y="0"/>
                  <a:pt x="1283124" y="111481"/>
                  <a:pt x="1283124" y="249000"/>
                </a:cubicBezTo>
                <a:cubicBezTo>
                  <a:pt x="1283124" y="386519"/>
                  <a:pt x="1171643" y="498000"/>
                  <a:pt x="1034124" y="498000"/>
                </a:cubicBezTo>
                <a:lnTo>
                  <a:pt x="0" y="498000"/>
                </a:lnTo>
                <a:close/>
              </a:path>
            </a:pathLst>
          </a:custGeom>
          <a:solidFill>
            <a:srgbClr val="354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3067" y="420162"/>
            <a:ext cx="2806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354ECE"/>
                </a:solidFill>
                <a:latin typeface="优设标题黑" panose="00000500000000000000" pitchFamily="2" charset="-122"/>
                <a:ea typeface="优设标题黑" panose="00000500000000000000" pitchFamily="2" charset="-122"/>
                <a:cs typeface="思源黑体 CN Normal" panose="020B0400000000000000" pitchFamily="34" charset="-122"/>
              </a:rPr>
              <a:t>重点生词</a:t>
            </a:r>
            <a:endParaRPr lang="zh-CN" altLang="en-US" sz="4000" dirty="0">
              <a:solidFill>
                <a:srgbClr val="354ECE"/>
              </a:solidFill>
              <a:latin typeface="优设标题黑" panose="00000500000000000000" pitchFamily="2" charset="-122"/>
              <a:ea typeface="优设标题黑" panose="00000500000000000000" pitchFamily="2" charset="-122"/>
              <a:cs typeface="思源黑体 CN Normal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41058" y="999938"/>
            <a:ext cx="2758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KEY WORDS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36b1f26f-5776-46c3-81a3-8eab31436990"/>
  <p:tag name="COMMONDATA" val="eyJoZGlkIjoiZWRmMmYxMTkzNjFiZDQ1Y2ZlMmJlYWEzOWE4YmZlYmE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细到粗">
      <a:majorFont>
        <a:latin typeface="思源黑体 CN Normal"/>
        <a:ea typeface="思源黑体 CN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黑体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黑体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黑体"/>
        <a:font script="Hebr" typeface="黑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黑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Normal"/>
        <a:ea typeface=""/>
        <a:cs typeface=""/>
        <a:font script="Jpan" typeface="ＭＳ Ｐゴシック"/>
        <a:font script="Hang" typeface="맑은 고딕"/>
        <a:font script="Hans" typeface="思源黑体 CN Normal"/>
        <a:font script="Hant" typeface="新細明體"/>
        <a:font script="Arab" typeface="思源黑体 CN Normal"/>
        <a:font script="Hebr" typeface="思源黑体 CN Norm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Norm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3662</Words>
  <Application>WPS 演示</Application>
  <PresentationFormat>宽屏</PresentationFormat>
  <Paragraphs>424</Paragraphs>
  <Slides>21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Arial</vt:lpstr>
      <vt:lpstr>宋体</vt:lpstr>
      <vt:lpstr>Wingdings</vt:lpstr>
      <vt:lpstr>思源黑体 CN Normal</vt:lpstr>
      <vt:lpstr>优设标题黑</vt:lpstr>
      <vt:lpstr>黑体</vt:lpstr>
      <vt:lpstr>思源黑体 CN Medium</vt:lpstr>
      <vt:lpstr>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123</dc:creator>
  <cp:lastModifiedBy>谢惠真</cp:lastModifiedBy>
  <cp:revision>780</cp:revision>
  <dcterms:created xsi:type="dcterms:W3CDTF">2022-06-13T01:31:00Z</dcterms:created>
  <dcterms:modified xsi:type="dcterms:W3CDTF">2022-09-23T07:10:15Z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10EA85EC86ED41A08A9496310A69B308</vt:lpwstr>
  </property>
  <property fmtid="{D5CDD505-2E9C-101B-9397-08002B2CF9AE}" pid="3" name="KSOProductBuildVer">
    <vt:lpwstr>2052-11.1.0.11636</vt:lpwstr>
  </property>
</Properties>
</file>