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96" r:id="rId3"/>
    <p:sldId id="288" r:id="rId4"/>
    <p:sldId id="260" r:id="rId5"/>
    <p:sldId id="262" r:id="rId6"/>
    <p:sldId id="7733" r:id="rId7"/>
    <p:sldId id="7734" r:id="rId8"/>
    <p:sldId id="291" r:id="rId9"/>
    <p:sldId id="7735" r:id="rId10"/>
    <p:sldId id="7737" r:id="rId11"/>
    <p:sldId id="7738" r:id="rId12"/>
    <p:sldId id="7739" r:id="rId13"/>
    <p:sldId id="7740" r:id="rId14"/>
    <p:sldId id="7741" r:id="rId15"/>
    <p:sldId id="7742" r:id="rId16"/>
    <p:sldId id="292" r:id="rId17"/>
    <p:sldId id="7743" r:id="rId18"/>
    <p:sldId id="7744" r:id="rId19"/>
    <p:sldId id="293" r:id="rId20"/>
    <p:sldId id="7745" r:id="rId21"/>
    <p:sldId id="7746" r:id="rId22"/>
    <p:sldId id="294" r:id="rId23"/>
    <p:sldId id="7748" r:id="rId24"/>
    <p:sldId id="295" r:id="rId25"/>
    <p:sldId id="586" r:id="rId26"/>
  </p:sldIdLst>
  <p:sldSz cx="12192000" cy="6858000"/>
  <p:notesSz cx="6858000" cy="9144000"/>
  <p:embeddedFontLst>
    <p:embeddedFont>
      <p:font typeface="汉仪旗黑-60简" panose="00020600040101010101" charset="-122"/>
      <p:regular r:id="rId31"/>
    </p:embeddedFont>
    <p:embeddedFont>
      <p:font typeface="Segoe UI" panose="020B0502040204020203" pitchFamily="34" charset="0"/>
      <p:regular r:id="rId32"/>
      <p:bold r:id="rId33"/>
      <p:italic r:id="rId34"/>
      <p:boldItalic r:id="rId35"/>
    </p:embeddedFont>
    <p:embeddedFont>
      <p:font typeface="微软雅黑" panose="020B0503020204020204" pitchFamily="34" charset="-122"/>
      <p:regular r:id="rId36"/>
    </p:embeddedFont>
    <p:embeddedFont>
      <p:font typeface="汉仪文黑-75简" panose="00020600040101010101" charset="-122"/>
      <p:regular r:id="rId37"/>
    </p:embeddedFont>
    <p:embeddedFont>
      <p:font typeface="汉仪文黑-85简" panose="00020600040101010101" charset="-122"/>
      <p:regular r:id="rId38"/>
    </p:embeddedFont>
    <p:embeddedFont>
      <p:font typeface="汉仪文黑-55简" panose="00020600040101010101" charset="-122"/>
      <p:regular r:id="rId39"/>
    </p:embeddedFont>
    <p:embeddedFont>
      <p:font typeface="汉仪旗黑-75S" panose="00020600040101010101" charset="-122"/>
      <p:bold r:id="rId4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31D"/>
    <a:srgbClr val="0034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94660"/>
  </p:normalViewPr>
  <p:slideViewPr>
    <p:cSldViewPr snapToGrid="0" showGuides="1">
      <p:cViewPr varScale="1">
        <p:scale>
          <a:sx n="64" d="100"/>
          <a:sy n="64" d="100"/>
        </p:scale>
        <p:origin x="888" y="60"/>
      </p:cViewPr>
      <p:guideLst>
        <p:guide orient="horz" pos="2092"/>
        <p:guide pos="3840"/>
        <p:guide pos="2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font" Target="fonts/font10.fntdata"/><Relationship Id="rId4" Type="http://schemas.openxmlformats.org/officeDocument/2006/relationships/slide" Target="slides/slide2.xml"/><Relationship Id="rId39" Type="http://schemas.openxmlformats.org/officeDocument/2006/relationships/font" Target="fonts/font9.fntdata"/><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E3A2B-A0A2-446C-BE67-C3A931E43E3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3280F-F60C-44F0-86F0-83B63763D97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925D600-813D-45E3-AF4F-48D767B2AB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D2BDF5-07DE-412B-A9C2-56736B1B0B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925D600-813D-45E3-AF4F-48D767B2AB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D2BDF5-07DE-412B-A9C2-56736B1B0B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925D600-813D-45E3-AF4F-48D767B2AB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D2BDF5-07DE-412B-A9C2-56736B1B0B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925D600-813D-45E3-AF4F-48D767B2AB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D2BDF5-07DE-412B-A9C2-56736B1B0B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925D600-813D-45E3-AF4F-48D767B2AB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D2BDF5-07DE-412B-A9C2-56736B1B0B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925D600-813D-45E3-AF4F-48D767B2AB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D2BDF5-07DE-412B-A9C2-56736B1B0B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925D600-813D-45E3-AF4F-48D767B2ABE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D2BDF5-07DE-412B-A9C2-56736B1B0B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925D600-813D-45E3-AF4F-48D767B2ABE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D2BDF5-07DE-412B-A9C2-56736B1B0B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25D600-813D-45E3-AF4F-48D767B2ABE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6D2BDF5-07DE-412B-A9C2-56736B1B0B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925D600-813D-45E3-AF4F-48D767B2AB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D2BDF5-07DE-412B-A9C2-56736B1B0B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925D600-813D-45E3-AF4F-48D767B2AB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D2BDF5-07DE-412B-A9C2-56736B1B0B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5D600-813D-45E3-AF4F-48D767B2ABE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2BDF5-07DE-412B-A9C2-56736B1B0B3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098658" y="0"/>
            <a:ext cx="7093343" cy="6858000"/>
            <a:chOff x="5098658" y="0"/>
            <a:chExt cx="7093343" cy="6858000"/>
          </a:xfrm>
        </p:grpSpPr>
        <p:sp>
          <p:nvSpPr>
            <p:cNvPr id="101" name="任意多边形: 形状 100"/>
            <p:cNvSpPr/>
            <p:nvPr/>
          </p:nvSpPr>
          <p:spPr>
            <a:xfrm>
              <a:off x="9364167" y="2477000"/>
              <a:ext cx="2827833" cy="4381000"/>
            </a:xfrm>
            <a:custGeom>
              <a:avLst/>
              <a:gdLst>
                <a:gd name="connsiteX0" fmla="*/ 2827833 w 2827833"/>
                <a:gd name="connsiteY0" fmla="*/ 0 h 4381000"/>
                <a:gd name="connsiteX1" fmla="*/ 2827833 w 2827833"/>
                <a:gd name="connsiteY1" fmla="*/ 4381000 h 4381000"/>
                <a:gd name="connsiteX2" fmla="*/ 911739 w 2827833"/>
                <a:gd name="connsiteY2" fmla="*/ 4381000 h 4381000"/>
                <a:gd name="connsiteX3" fmla="*/ 244347 w 2827833"/>
                <a:gd name="connsiteY3" fmla="*/ 3713608 h 4381000"/>
                <a:gd name="connsiteX4" fmla="*/ 244347 w 2827833"/>
                <a:gd name="connsiteY4" fmla="*/ 2533617 h 4381000"/>
                <a:gd name="connsiteX5" fmla="*/ 2633671 w 2827833"/>
                <a:gd name="connsiteY5" fmla="*/ 144293 h 4381000"/>
                <a:gd name="connsiteX6" fmla="*/ 2764550 w 2827833"/>
                <a:gd name="connsiteY6" fmla="*/ 37392 h 4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7833" h="4381000">
                  <a:moveTo>
                    <a:pt x="2827833" y="0"/>
                  </a:moveTo>
                  <a:lnTo>
                    <a:pt x="2827833" y="4381000"/>
                  </a:lnTo>
                  <a:lnTo>
                    <a:pt x="911739" y="4381000"/>
                  </a:lnTo>
                  <a:lnTo>
                    <a:pt x="244347" y="3713608"/>
                  </a:lnTo>
                  <a:cubicBezTo>
                    <a:pt x="-81449" y="3387812"/>
                    <a:pt x="-81449" y="2859646"/>
                    <a:pt x="244347" y="2533617"/>
                  </a:cubicBezTo>
                  <a:lnTo>
                    <a:pt x="2633671" y="144293"/>
                  </a:lnTo>
                  <a:cubicBezTo>
                    <a:pt x="2674396" y="103569"/>
                    <a:pt x="2718286" y="67935"/>
                    <a:pt x="2764550" y="37392"/>
                  </a:cubicBezTo>
                  <a:close/>
                </a:path>
              </a:pathLst>
            </a:custGeom>
            <a:solidFill>
              <a:srgbClr val="F7A31D"/>
            </a:solidFill>
            <a:ln w="23785" cap="flat">
              <a:noFill/>
              <a:prstDash val="solid"/>
              <a:miter/>
            </a:ln>
          </p:spPr>
          <p:txBody>
            <a:bodyPr wrap="square" rtlCol="0" anchor="ctr">
              <a:noAutofit/>
            </a:bodyPr>
            <a:lstStyle/>
            <a:p>
              <a:endParaRPr lang="zh-CN" altLang="en-US"/>
            </a:p>
          </p:txBody>
        </p:sp>
        <p:sp>
          <p:nvSpPr>
            <p:cNvPr id="103" name="任意多边形: 形状 102"/>
            <p:cNvSpPr/>
            <p:nvPr/>
          </p:nvSpPr>
          <p:spPr>
            <a:xfrm>
              <a:off x="9725983" y="3522846"/>
              <a:ext cx="2466017" cy="3335154"/>
            </a:xfrm>
            <a:custGeom>
              <a:avLst/>
              <a:gdLst>
                <a:gd name="connsiteX0" fmla="*/ 2146084 w 2466017"/>
                <a:gd name="connsiteY0" fmla="*/ 0 h 3335154"/>
                <a:gd name="connsiteX1" fmla="*/ 2451724 w 2466017"/>
                <a:gd name="connsiteY1" fmla="*/ 91466 h 3335154"/>
                <a:gd name="connsiteX2" fmla="*/ 2466017 w 2466017"/>
                <a:gd name="connsiteY2" fmla="*/ 103139 h 3335154"/>
                <a:gd name="connsiteX3" fmla="*/ 2466017 w 2466017"/>
                <a:gd name="connsiteY3" fmla="*/ 3335154 h 3335154"/>
                <a:gd name="connsiteX4" fmla="*/ 959279 w 2466017"/>
                <a:gd name="connsiteY4" fmla="*/ 3335154 h 3335154"/>
                <a:gd name="connsiteX5" fmla="*/ 162782 w 2466017"/>
                <a:gd name="connsiteY5" fmla="*/ 2538656 h 3335154"/>
                <a:gd name="connsiteX6" fmla="*/ 162782 w 2466017"/>
                <a:gd name="connsiteY6" fmla="*/ 1753161 h 3335154"/>
                <a:gd name="connsiteX7" fmla="*/ 1753336 w 2466017"/>
                <a:gd name="connsiteY7" fmla="*/ 162607 h 3335154"/>
                <a:gd name="connsiteX8" fmla="*/ 2146084 w 2466017"/>
                <a:gd name="connsiteY8" fmla="*/ 0 h 333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6017" h="3335154">
                  <a:moveTo>
                    <a:pt x="2146084" y="0"/>
                  </a:moveTo>
                  <a:cubicBezTo>
                    <a:pt x="2252713" y="0"/>
                    <a:pt x="2359341" y="30489"/>
                    <a:pt x="2451724" y="91466"/>
                  </a:cubicBezTo>
                  <a:lnTo>
                    <a:pt x="2466017" y="103139"/>
                  </a:lnTo>
                  <a:lnTo>
                    <a:pt x="2466017" y="3335154"/>
                  </a:lnTo>
                  <a:lnTo>
                    <a:pt x="959279" y="3335154"/>
                  </a:lnTo>
                  <a:lnTo>
                    <a:pt x="162782" y="2538656"/>
                  </a:lnTo>
                  <a:cubicBezTo>
                    <a:pt x="-54260" y="2321847"/>
                    <a:pt x="-54260" y="1970203"/>
                    <a:pt x="162782" y="1753161"/>
                  </a:cubicBezTo>
                  <a:lnTo>
                    <a:pt x="1753336" y="162607"/>
                  </a:lnTo>
                  <a:cubicBezTo>
                    <a:pt x="1861740" y="54202"/>
                    <a:pt x="2003912" y="0"/>
                    <a:pt x="2146084" y="0"/>
                  </a:cubicBezTo>
                  <a:close/>
                </a:path>
              </a:pathLst>
            </a:custGeom>
            <a:solidFill>
              <a:srgbClr val="003461"/>
            </a:solidFill>
            <a:ln w="23785" cap="flat">
              <a:noFill/>
              <a:prstDash val="solid"/>
              <a:miter/>
            </a:ln>
          </p:spPr>
          <p:txBody>
            <a:bodyPr wrap="square" rtlCol="0" anchor="ctr">
              <a:noAutofit/>
            </a:bodyPr>
            <a:lstStyle/>
            <a:p>
              <a:endParaRPr lang="zh-CN" altLang="en-US"/>
            </a:p>
          </p:txBody>
        </p:sp>
        <p:grpSp>
          <p:nvGrpSpPr>
            <p:cNvPr id="33" name="图形 4"/>
            <p:cNvGrpSpPr/>
            <p:nvPr/>
          </p:nvGrpSpPr>
          <p:grpSpPr>
            <a:xfrm>
              <a:off x="7979652" y="4204570"/>
              <a:ext cx="1011274" cy="1358030"/>
              <a:chOff x="5817582" y="5407046"/>
              <a:chExt cx="1011274" cy="1358030"/>
            </a:xfrm>
          </p:grpSpPr>
          <p:sp>
            <p:nvSpPr>
              <p:cNvPr id="34" name="任意多边形: 形状 33"/>
              <p:cNvSpPr/>
              <p:nvPr/>
            </p:nvSpPr>
            <p:spPr>
              <a:xfrm>
                <a:off x="5817582" y="6418513"/>
                <a:ext cx="346563" cy="346563"/>
              </a:xfrm>
              <a:custGeom>
                <a:avLst/>
                <a:gdLst>
                  <a:gd name="connsiteX0" fmla="*/ 225293 w 450586"/>
                  <a:gd name="connsiteY0" fmla="*/ 450586 h 450586"/>
                  <a:gd name="connsiteX1" fmla="*/ 0 w 450586"/>
                  <a:gd name="connsiteY1" fmla="*/ 225293 h 450586"/>
                  <a:gd name="connsiteX2" fmla="*/ 225293 w 450586"/>
                  <a:gd name="connsiteY2" fmla="*/ 0 h 450586"/>
                  <a:gd name="connsiteX3" fmla="*/ 450587 w 450586"/>
                  <a:gd name="connsiteY3" fmla="*/ 225293 h 450586"/>
                  <a:gd name="connsiteX4" fmla="*/ 225293 w 450586"/>
                  <a:gd name="connsiteY4" fmla="*/ 450586 h 450586"/>
                  <a:gd name="connsiteX5" fmla="*/ 225293 w 450586"/>
                  <a:gd name="connsiteY5" fmla="*/ 6899 h 450586"/>
                  <a:gd name="connsiteX6" fmla="*/ 6899 w 450586"/>
                  <a:gd name="connsiteY6" fmla="*/ 225293 h 450586"/>
                  <a:gd name="connsiteX7" fmla="*/ 225293 w 450586"/>
                  <a:gd name="connsiteY7" fmla="*/ 443688 h 450586"/>
                  <a:gd name="connsiteX8" fmla="*/ 443688 w 450586"/>
                  <a:gd name="connsiteY8" fmla="*/ 225293 h 450586"/>
                  <a:gd name="connsiteX9" fmla="*/ 225293 w 450586"/>
                  <a:gd name="connsiteY9" fmla="*/ 6899 h 45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586" h="450586">
                    <a:moveTo>
                      <a:pt x="225293" y="450586"/>
                    </a:moveTo>
                    <a:cubicBezTo>
                      <a:pt x="101108" y="450586"/>
                      <a:pt x="0" y="349478"/>
                      <a:pt x="0" y="225293"/>
                    </a:cubicBezTo>
                    <a:cubicBezTo>
                      <a:pt x="0" y="101108"/>
                      <a:pt x="101108" y="0"/>
                      <a:pt x="225293" y="0"/>
                    </a:cubicBezTo>
                    <a:cubicBezTo>
                      <a:pt x="349478" y="0"/>
                      <a:pt x="450587" y="101108"/>
                      <a:pt x="450587" y="225293"/>
                    </a:cubicBezTo>
                    <a:cubicBezTo>
                      <a:pt x="450587" y="349478"/>
                      <a:pt x="349478" y="450586"/>
                      <a:pt x="225293" y="450586"/>
                    </a:cubicBezTo>
                    <a:close/>
                    <a:moveTo>
                      <a:pt x="225293" y="6899"/>
                    </a:moveTo>
                    <a:cubicBezTo>
                      <a:pt x="104915" y="6899"/>
                      <a:pt x="6899" y="104914"/>
                      <a:pt x="6899" y="225293"/>
                    </a:cubicBezTo>
                    <a:cubicBezTo>
                      <a:pt x="6899" y="345672"/>
                      <a:pt x="104915" y="443688"/>
                      <a:pt x="225293" y="443688"/>
                    </a:cubicBezTo>
                    <a:cubicBezTo>
                      <a:pt x="345672" y="443688"/>
                      <a:pt x="443688" y="345672"/>
                      <a:pt x="443688" y="225293"/>
                    </a:cubicBezTo>
                    <a:cubicBezTo>
                      <a:pt x="443926" y="104914"/>
                      <a:pt x="345910" y="6899"/>
                      <a:pt x="225293" y="6899"/>
                    </a:cubicBezTo>
                    <a:close/>
                  </a:path>
                </a:pathLst>
              </a:custGeom>
              <a:solidFill>
                <a:srgbClr val="4D4D4D"/>
              </a:solidFill>
              <a:ln w="23785" cap="flat">
                <a:solidFill>
                  <a:schemeClr val="accent1"/>
                </a:solidFill>
                <a:prstDash val="solid"/>
                <a:miter/>
              </a:ln>
            </p:spPr>
            <p:txBody>
              <a:bodyPr rtlCol="0" anchor="ctr"/>
              <a:lstStyle/>
              <a:p>
                <a:endParaRPr lang="zh-CN" altLang="en-US"/>
              </a:p>
            </p:txBody>
          </p:sp>
          <p:sp>
            <p:nvSpPr>
              <p:cNvPr id="36" name="任意多边形: 形状 35"/>
              <p:cNvSpPr/>
              <p:nvPr/>
            </p:nvSpPr>
            <p:spPr>
              <a:xfrm>
                <a:off x="6108924" y="5407046"/>
                <a:ext cx="719932" cy="720124"/>
              </a:xfrm>
              <a:custGeom>
                <a:avLst/>
                <a:gdLst>
                  <a:gd name="connsiteX0" fmla="*/ 714916 w 719932"/>
                  <a:gd name="connsiteY0" fmla="*/ 299251 h 720124"/>
                  <a:gd name="connsiteX1" fmla="*/ 299063 w 719932"/>
                  <a:gd name="connsiteY1" fmla="*/ 715104 h 720124"/>
                  <a:gd name="connsiteX2" fmla="*/ 5016 w 719932"/>
                  <a:gd name="connsiteY2" fmla="*/ 421057 h 720124"/>
                  <a:gd name="connsiteX3" fmla="*/ 420869 w 719932"/>
                  <a:gd name="connsiteY3" fmla="*/ 4966 h 720124"/>
                  <a:gd name="connsiteX4" fmla="*/ 714916 w 719932"/>
                  <a:gd name="connsiteY4" fmla="*/ 299251 h 72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932" h="720124">
                    <a:moveTo>
                      <a:pt x="714916" y="299251"/>
                    </a:moveTo>
                    <a:cubicBezTo>
                      <a:pt x="755359" y="545718"/>
                      <a:pt x="545292" y="755548"/>
                      <a:pt x="299063" y="715104"/>
                    </a:cubicBezTo>
                    <a:cubicBezTo>
                      <a:pt x="149898" y="690601"/>
                      <a:pt x="29520" y="570221"/>
                      <a:pt x="5016" y="421057"/>
                    </a:cubicBezTo>
                    <a:cubicBezTo>
                      <a:pt x="-35428" y="174591"/>
                      <a:pt x="174640" y="-35240"/>
                      <a:pt x="420869" y="4966"/>
                    </a:cubicBezTo>
                    <a:cubicBezTo>
                      <a:pt x="570271" y="29708"/>
                      <a:pt x="690650" y="150086"/>
                      <a:pt x="714916" y="299251"/>
                    </a:cubicBezTo>
                    <a:close/>
                  </a:path>
                </a:pathLst>
              </a:custGeom>
              <a:solidFill>
                <a:srgbClr val="E6E6E6"/>
              </a:solidFill>
              <a:ln w="23785" cap="flat">
                <a:noFill/>
                <a:prstDash val="solid"/>
                <a:miter/>
              </a:ln>
            </p:spPr>
            <p:txBody>
              <a:bodyPr rtlCol="0" anchor="ctr"/>
              <a:lstStyle/>
              <a:p>
                <a:endParaRPr lang="zh-CN" altLang="en-US"/>
              </a:p>
            </p:txBody>
          </p:sp>
        </p:grpSp>
        <p:grpSp>
          <p:nvGrpSpPr>
            <p:cNvPr id="14" name="组合 13"/>
            <p:cNvGrpSpPr/>
            <p:nvPr/>
          </p:nvGrpSpPr>
          <p:grpSpPr>
            <a:xfrm>
              <a:off x="5098658" y="0"/>
              <a:ext cx="7093343" cy="6858000"/>
              <a:chOff x="5098658" y="0"/>
              <a:chExt cx="7093343" cy="6858000"/>
            </a:xfrm>
          </p:grpSpPr>
          <p:sp>
            <p:nvSpPr>
              <p:cNvPr id="99" name="任意多边形: 形状 98"/>
              <p:cNvSpPr/>
              <p:nvPr/>
            </p:nvSpPr>
            <p:spPr>
              <a:xfrm>
                <a:off x="5257334" y="1"/>
                <a:ext cx="4825290" cy="3718977"/>
              </a:xfrm>
              <a:custGeom>
                <a:avLst/>
                <a:gdLst>
                  <a:gd name="connsiteX0" fmla="*/ 319051 w 4825290"/>
                  <a:gd name="connsiteY0" fmla="*/ 0 h 3718977"/>
                  <a:gd name="connsiteX1" fmla="*/ 2877859 w 4825290"/>
                  <a:gd name="connsiteY1" fmla="*/ 0 h 3718977"/>
                  <a:gd name="connsiteX2" fmla="*/ 4702754 w 4825290"/>
                  <a:gd name="connsiteY2" fmla="*/ 1824894 h 3718977"/>
                  <a:gd name="connsiteX3" fmla="*/ 4702754 w 4825290"/>
                  <a:gd name="connsiteY3" fmla="*/ 2416150 h 3718977"/>
                  <a:gd name="connsiteX4" fmla="*/ 3522464 w 4825290"/>
                  <a:gd name="connsiteY4" fmla="*/ 3596439 h 3718977"/>
                  <a:gd name="connsiteX5" fmla="*/ 2931208 w 4825290"/>
                  <a:gd name="connsiteY5" fmla="*/ 3596439 h 3718977"/>
                  <a:gd name="connsiteX6" fmla="*/ 122539 w 4825290"/>
                  <a:gd name="connsiteY6" fmla="*/ 787768 h 3718977"/>
                  <a:gd name="connsiteX7" fmla="*/ 122539 w 4825290"/>
                  <a:gd name="connsiteY7" fmla="*/ 196512 h 37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290" h="3718977">
                    <a:moveTo>
                      <a:pt x="319051" y="0"/>
                    </a:moveTo>
                    <a:lnTo>
                      <a:pt x="2877859" y="0"/>
                    </a:lnTo>
                    <a:lnTo>
                      <a:pt x="4702754" y="1824894"/>
                    </a:lnTo>
                    <a:cubicBezTo>
                      <a:pt x="4866136" y="1988278"/>
                      <a:pt x="4866136" y="2252968"/>
                      <a:pt x="4702754" y="2416150"/>
                    </a:cubicBezTo>
                    <a:lnTo>
                      <a:pt x="3522464" y="3596439"/>
                    </a:lnTo>
                    <a:cubicBezTo>
                      <a:pt x="3359080" y="3759823"/>
                      <a:pt x="3094390" y="3759823"/>
                      <a:pt x="2931208" y="3596439"/>
                    </a:cubicBezTo>
                    <a:lnTo>
                      <a:pt x="122539" y="787768"/>
                    </a:lnTo>
                    <a:cubicBezTo>
                      <a:pt x="-40846" y="624587"/>
                      <a:pt x="-40846" y="359897"/>
                      <a:pt x="122539" y="196512"/>
                    </a:cubicBezTo>
                    <a:close/>
                  </a:path>
                </a:pathLst>
              </a:custGeom>
              <a:solidFill>
                <a:srgbClr val="003461"/>
              </a:solidFill>
              <a:ln w="23785" cap="flat">
                <a:noFill/>
                <a:prstDash val="solid"/>
                <a:miter/>
              </a:ln>
            </p:spPr>
            <p:txBody>
              <a:bodyPr wrap="square" rtlCol="0" anchor="ctr">
                <a:noAutofit/>
              </a:bodyPr>
              <a:lstStyle/>
              <a:p>
                <a:endParaRPr lang="zh-CN" altLang="en-US"/>
              </a:p>
            </p:txBody>
          </p:sp>
          <p:sp>
            <p:nvSpPr>
              <p:cNvPr id="97" name="任意多边形: 形状 96"/>
              <p:cNvSpPr/>
              <p:nvPr/>
            </p:nvSpPr>
            <p:spPr>
              <a:xfrm>
                <a:off x="5098658" y="0"/>
                <a:ext cx="7093342" cy="4189614"/>
              </a:xfrm>
              <a:custGeom>
                <a:avLst/>
                <a:gdLst>
                  <a:gd name="connsiteX0" fmla="*/ 0 w 7093342"/>
                  <a:gd name="connsiteY0" fmla="*/ 0 h 4189614"/>
                  <a:gd name="connsiteX1" fmla="*/ 7093342 w 7093342"/>
                  <a:gd name="connsiteY1" fmla="*/ 0 h 4189614"/>
                  <a:gd name="connsiteX2" fmla="*/ 7093342 w 7093342"/>
                  <a:gd name="connsiteY2" fmla="*/ 1702907 h 4189614"/>
                  <a:gd name="connsiteX3" fmla="*/ 4840398 w 7093342"/>
                  <a:gd name="connsiteY3" fmla="*/ 3955761 h 4189614"/>
                  <a:gd name="connsiteX4" fmla="*/ 3709044 w 7093342"/>
                  <a:gd name="connsiteY4" fmla="*/ 3955761 h 4189614"/>
                  <a:gd name="connsiteX5" fmla="*/ 225000 w 7093342"/>
                  <a:gd name="connsiteY5" fmla="*/ 471718 h 4189614"/>
                  <a:gd name="connsiteX6" fmla="*/ 6189 w 7093342"/>
                  <a:gd name="connsiteY6" fmla="*/ 63441 h 41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3342" h="4189614">
                    <a:moveTo>
                      <a:pt x="0" y="0"/>
                    </a:moveTo>
                    <a:lnTo>
                      <a:pt x="7093342" y="0"/>
                    </a:lnTo>
                    <a:lnTo>
                      <a:pt x="7093342" y="1702907"/>
                    </a:lnTo>
                    <a:lnTo>
                      <a:pt x="4840398" y="3955761"/>
                    </a:lnTo>
                    <a:cubicBezTo>
                      <a:pt x="4528594" y="4267566"/>
                      <a:pt x="4021051" y="4267566"/>
                      <a:pt x="3709044" y="3955761"/>
                    </a:cubicBezTo>
                    <a:lnTo>
                      <a:pt x="225000" y="471718"/>
                    </a:lnTo>
                    <a:cubicBezTo>
                      <a:pt x="111713" y="358431"/>
                      <a:pt x="36644" y="217163"/>
                      <a:pt x="6189" y="63441"/>
                    </a:cubicBezTo>
                    <a:close/>
                  </a:path>
                </a:pathLst>
              </a:custGeom>
              <a:solidFill>
                <a:srgbClr val="FFFFFF"/>
              </a:solidFill>
              <a:ln w="23785" cap="flat">
                <a:noFill/>
                <a:prstDash val="solid"/>
                <a:miter/>
              </a:ln>
            </p:spPr>
            <p:txBody>
              <a:bodyPr wrap="square" rtlCol="0" anchor="ctr">
                <a:noAutofit/>
              </a:bodyPr>
              <a:lstStyle/>
              <a:p>
                <a:endParaRPr lang="zh-CN" altLang="en-US"/>
              </a:p>
            </p:txBody>
          </p:sp>
          <p:pic>
            <p:nvPicPr>
              <p:cNvPr id="107" name="图片 106"/>
              <p:cNvPicPr>
                <a:picLocks noChangeAspect="1"/>
              </p:cNvPicPr>
              <p:nvPr/>
            </p:nvPicPr>
            <p:blipFill>
              <a:blip r:embed="rId1"/>
              <a:srcRect r="39136" b="27499"/>
              <a:stretch>
                <a:fillRect/>
              </a:stretch>
            </p:blipFill>
            <p:spPr>
              <a:xfrm>
                <a:off x="8804242" y="2822508"/>
                <a:ext cx="3387759" cy="4035492"/>
              </a:xfrm>
              <a:custGeom>
                <a:avLst/>
                <a:gdLst>
                  <a:gd name="connsiteX0" fmla="*/ 0 w 3387759"/>
                  <a:gd name="connsiteY0" fmla="*/ 0 h 4035492"/>
                  <a:gd name="connsiteX1" fmla="*/ 3387759 w 3387759"/>
                  <a:gd name="connsiteY1" fmla="*/ 0 h 4035492"/>
                  <a:gd name="connsiteX2" fmla="*/ 3387759 w 3387759"/>
                  <a:gd name="connsiteY2" fmla="*/ 4035492 h 4035492"/>
                  <a:gd name="connsiteX3" fmla="*/ 0 w 3387759"/>
                  <a:gd name="connsiteY3" fmla="*/ 4035492 h 4035492"/>
                </a:gdLst>
                <a:ahLst/>
                <a:cxnLst>
                  <a:cxn ang="0">
                    <a:pos x="connsiteX0" y="connsiteY0"/>
                  </a:cxn>
                  <a:cxn ang="0">
                    <a:pos x="connsiteX1" y="connsiteY1"/>
                  </a:cxn>
                  <a:cxn ang="0">
                    <a:pos x="connsiteX2" y="connsiteY2"/>
                  </a:cxn>
                  <a:cxn ang="0">
                    <a:pos x="connsiteX3" y="connsiteY3"/>
                  </a:cxn>
                </a:cxnLst>
                <a:rect l="l" t="t" r="r" b="b"/>
                <a:pathLst>
                  <a:path w="3387759" h="4035492">
                    <a:moveTo>
                      <a:pt x="0" y="0"/>
                    </a:moveTo>
                    <a:lnTo>
                      <a:pt x="3387759" y="0"/>
                    </a:lnTo>
                    <a:lnTo>
                      <a:pt x="3387759" y="4035492"/>
                    </a:lnTo>
                    <a:lnTo>
                      <a:pt x="0" y="4035492"/>
                    </a:lnTo>
                    <a:close/>
                  </a:path>
                </a:pathLst>
              </a:custGeom>
            </p:spPr>
          </p:pic>
          <p:pic>
            <p:nvPicPr>
              <p:cNvPr id="117" name="图片 116"/>
              <p:cNvPicPr>
                <a:picLocks noChangeAspect="1"/>
              </p:cNvPicPr>
              <p:nvPr/>
            </p:nvPicPr>
            <p:blipFill>
              <a:blip r:embed="rId2" cstate="print">
                <a:extLst>
                  <a:ext uri="{28A0092B-C50C-407E-A947-70E740481C1C}">
                    <a14:useLocalDpi xmlns:a14="http://schemas.microsoft.com/office/drawing/2010/main" val="0"/>
                  </a:ext>
                </a:extLst>
              </a:blip>
              <a:srcRect l="1649" t="16605" r="4427" b="5181"/>
              <a:stretch>
                <a:fillRect/>
              </a:stretch>
            </p:blipFill>
            <p:spPr>
              <a:xfrm>
                <a:off x="5114173" y="2"/>
                <a:ext cx="7077826" cy="3929344"/>
              </a:xfrm>
              <a:custGeom>
                <a:avLst/>
                <a:gdLst>
                  <a:gd name="connsiteX0" fmla="*/ 0 w 7077826"/>
                  <a:gd name="connsiteY0" fmla="*/ 0 h 3929344"/>
                  <a:gd name="connsiteX1" fmla="*/ 7077826 w 7077826"/>
                  <a:gd name="connsiteY1" fmla="*/ 0 h 3929344"/>
                  <a:gd name="connsiteX2" fmla="*/ 7077826 w 7077826"/>
                  <a:gd name="connsiteY2" fmla="*/ 1421366 h 3929344"/>
                  <a:gd name="connsiteX3" fmla="*/ 4790387 w 7077826"/>
                  <a:gd name="connsiteY3" fmla="*/ 3702249 h 3929344"/>
                  <a:gd name="connsiteX4" fmla="*/ 3690062 w 7077826"/>
                  <a:gd name="connsiteY4" fmla="*/ 3700670 h 3929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7826" h="3929344">
                    <a:moveTo>
                      <a:pt x="0" y="0"/>
                    </a:moveTo>
                    <a:lnTo>
                      <a:pt x="7077826" y="0"/>
                    </a:lnTo>
                    <a:lnTo>
                      <a:pt x="7077826" y="1421366"/>
                    </a:lnTo>
                    <a:lnTo>
                      <a:pt x="4790387" y="3702249"/>
                    </a:lnTo>
                    <a:cubicBezTo>
                      <a:pt x="4486104" y="4005659"/>
                      <a:pt x="3993472" y="4004952"/>
                      <a:pt x="3690062" y="3700670"/>
                    </a:cubicBezTo>
                    <a:close/>
                  </a:path>
                </a:pathLst>
              </a:custGeom>
            </p:spPr>
          </p:pic>
        </p:grpSp>
      </p:grpSp>
      <p:sp>
        <p:nvSpPr>
          <p:cNvPr id="42" name="文本框 12"/>
          <p:cNvSpPr txBox="1"/>
          <p:nvPr/>
        </p:nvSpPr>
        <p:spPr>
          <a:xfrm>
            <a:off x="225425" y="2836545"/>
            <a:ext cx="6883400" cy="10147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r>
              <a:rPr lang="zh-CN" altLang="en-US" sz="6000" b="1" dirty="0">
                <a:solidFill>
                  <a:schemeClr val="tx1">
                    <a:lumMod val="95000"/>
                    <a:lumOff val="5000"/>
                  </a:schemeClr>
                </a:solidFill>
                <a:latin typeface="汉仪旗黑-75S" panose="00020600040101010101" charset="-122"/>
                <a:ea typeface="汉仪旗黑-75S" panose="00020600040101010101" charset="-122"/>
                <a:cs typeface="+mn-ea"/>
                <a:sym typeface="+mn-lt"/>
              </a:rPr>
              <a:t>财务报销流程培训</a:t>
            </a:r>
            <a:endParaRPr lang="zh-CN" altLang="en-US" sz="6000" b="1" dirty="0">
              <a:solidFill>
                <a:schemeClr val="tx1">
                  <a:lumMod val="95000"/>
                  <a:lumOff val="5000"/>
                </a:schemeClr>
              </a:solidFill>
              <a:latin typeface="汉仪旗黑-75S" panose="00020600040101010101" charset="-122"/>
              <a:ea typeface="汉仪旗黑-75S" panose="00020600040101010101" charset="-122"/>
              <a:cs typeface="+mn-ea"/>
              <a:sym typeface="+mn-lt"/>
            </a:endParaRPr>
          </a:p>
        </p:txBody>
      </p:sp>
      <p:cxnSp>
        <p:nvCxnSpPr>
          <p:cNvPr id="45" name="直接连接符 44"/>
          <p:cNvCxnSpPr/>
          <p:nvPr/>
        </p:nvCxnSpPr>
        <p:spPr>
          <a:xfrm>
            <a:off x="323253" y="5290194"/>
            <a:ext cx="2374977" cy="0"/>
          </a:xfrm>
          <a:prstGeom prst="line">
            <a:avLst/>
          </a:prstGeom>
          <a:ln w="19050">
            <a:solidFill>
              <a:srgbClr val="003461"/>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225406" y="3762377"/>
            <a:ext cx="6580147" cy="1407160"/>
          </a:xfrm>
          <a:prstGeom prst="rect">
            <a:avLst/>
          </a:prstGeom>
          <a:noFill/>
        </p:spPr>
        <p:txBody>
          <a:bodyPr wrap="square" rtlCol="0">
            <a:spAutoFit/>
          </a:bodyPr>
          <a:lstStyle/>
          <a:p>
            <a:pPr>
              <a:lnSpc>
                <a:spcPct val="150000"/>
              </a:lnSpc>
            </a:pPr>
            <a:r>
              <a:rPr lang="zh-CN" altLang="zh-CN" sz="1900" dirty="0">
                <a:solidFill>
                  <a:schemeClr val="tx1">
                    <a:lumMod val="85000"/>
                    <a:lumOff val="15000"/>
                  </a:schemeClr>
                </a:solidFill>
                <a:latin typeface="汉仪旗黑-60简" panose="00020600040101010101" charset="-122"/>
                <a:ea typeface="汉仪旗黑-60简" panose="00020600040101010101" charset="-122"/>
                <a:cs typeface="汉仪旗黑-60简" panose="00020600040101010101" charset="-122"/>
              </a:rPr>
              <a:t>本</a:t>
            </a:r>
            <a:r>
              <a:rPr lang="zh-CN" altLang="en-US" sz="1900" dirty="0">
                <a:solidFill>
                  <a:schemeClr val="tx1">
                    <a:lumMod val="85000"/>
                    <a:lumOff val="15000"/>
                  </a:schemeClr>
                </a:solidFill>
                <a:latin typeface="汉仪旗黑-60简" panose="00020600040101010101" charset="-122"/>
                <a:ea typeface="汉仪旗黑-60简" panose="00020600040101010101" charset="-122"/>
                <a:cs typeface="汉仪旗黑-60简" panose="00020600040101010101" charset="-122"/>
              </a:rPr>
              <a:t>模板</a:t>
            </a:r>
            <a:r>
              <a:rPr lang="zh-CN" altLang="zh-CN" sz="1900" dirty="0">
                <a:solidFill>
                  <a:schemeClr val="tx1">
                    <a:lumMod val="85000"/>
                    <a:lumOff val="15000"/>
                  </a:schemeClr>
                </a:solidFill>
                <a:latin typeface="汉仪旗黑-60简" panose="00020600040101010101" charset="-122"/>
                <a:ea typeface="汉仪旗黑-60简" panose="00020600040101010101" charset="-122"/>
                <a:cs typeface="汉仪旗黑-60简" panose="00020600040101010101" charset="-122"/>
              </a:rPr>
              <a:t>根据相关的</a:t>
            </a:r>
            <a:r>
              <a:rPr lang="zh-CN" altLang="en-US" sz="1900" dirty="0">
                <a:solidFill>
                  <a:schemeClr val="tx1">
                    <a:lumMod val="85000"/>
                    <a:lumOff val="15000"/>
                  </a:schemeClr>
                </a:solidFill>
                <a:latin typeface="汉仪旗黑-60简" panose="00020600040101010101" charset="-122"/>
                <a:ea typeface="汉仪旗黑-60简" panose="00020600040101010101" charset="-122"/>
                <a:cs typeface="汉仪旗黑-60简" panose="00020600040101010101" charset="-122"/>
              </a:rPr>
              <a:t>财务</a:t>
            </a:r>
            <a:r>
              <a:rPr lang="zh-CN" altLang="zh-CN" sz="1900" dirty="0">
                <a:solidFill>
                  <a:schemeClr val="tx1">
                    <a:lumMod val="85000"/>
                    <a:lumOff val="15000"/>
                  </a:schemeClr>
                </a:solidFill>
                <a:latin typeface="汉仪旗黑-60简" panose="00020600040101010101" charset="-122"/>
                <a:ea typeface="汉仪旗黑-60简" panose="00020600040101010101" charset="-122"/>
                <a:cs typeface="汉仪旗黑-60简" panose="00020600040101010101" charset="-122"/>
              </a:rPr>
              <a:t>制度及公司的实际情况，将财务报销分为日常办公费用、工薪福利及相关费用、税费支出、项目相关支出及专项支出等。 </a:t>
            </a:r>
            <a:endParaRPr lang="zh-CN" altLang="en-US" sz="1900" dirty="0">
              <a:solidFill>
                <a:schemeClr val="tx1">
                  <a:lumMod val="85000"/>
                  <a:lumOff val="15000"/>
                </a:schemeClr>
              </a:solidFill>
              <a:latin typeface="汉仪旗黑-60简" panose="00020600040101010101" charset="-122"/>
              <a:ea typeface="汉仪旗黑-60简" panose="00020600040101010101" charset="-122"/>
              <a:cs typeface="汉仪旗黑-60简" panose="00020600040101010101" charset="-122"/>
            </a:endParaRPr>
          </a:p>
        </p:txBody>
      </p:sp>
      <p:grpSp>
        <p:nvGrpSpPr>
          <p:cNvPr id="3" name="组合 2"/>
          <p:cNvGrpSpPr/>
          <p:nvPr/>
        </p:nvGrpSpPr>
        <p:grpSpPr>
          <a:xfrm>
            <a:off x="226072" y="5517828"/>
            <a:ext cx="2906871" cy="400110"/>
            <a:chOff x="373557" y="5517828"/>
            <a:chExt cx="2906871" cy="400110"/>
          </a:xfrm>
        </p:grpSpPr>
        <p:sp>
          <p:nvSpPr>
            <p:cNvPr id="46" name="文本框 14"/>
            <p:cNvSpPr txBox="1"/>
            <p:nvPr/>
          </p:nvSpPr>
          <p:spPr>
            <a:xfrm>
              <a:off x="373557" y="5517828"/>
              <a:ext cx="2906871" cy="40011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85000"/>
                      <a:lumOff val="15000"/>
                    </a:schemeClr>
                  </a:solidFill>
                  <a:latin typeface="汉仪旗黑-60简" panose="00020600040101010101" charset="-122"/>
                  <a:ea typeface="汉仪旗黑-60简" panose="00020600040101010101" charset="-122"/>
                  <a:cs typeface="汉仪旗黑-60简" panose="00020600040101010101" charset="-122"/>
                  <a:sym typeface="+mn-lt"/>
                </a:rPr>
                <a:t>     汇报人：稻壳儿</a:t>
              </a:r>
              <a:endParaRPr lang="zh-CN" altLang="en-US" sz="2000" b="1" dirty="0">
                <a:solidFill>
                  <a:schemeClr val="tx1">
                    <a:lumMod val="85000"/>
                    <a:lumOff val="15000"/>
                  </a:schemeClr>
                </a:solidFill>
                <a:latin typeface="汉仪旗黑-60简" panose="00020600040101010101" charset="-122"/>
                <a:ea typeface="汉仪旗黑-60简" panose="00020600040101010101" charset="-122"/>
                <a:cs typeface="汉仪旗黑-60简" panose="00020600040101010101" charset="-122"/>
                <a:sym typeface="+mn-lt"/>
              </a:endParaRPr>
            </a:p>
          </p:txBody>
        </p:sp>
        <p:sp>
          <p:nvSpPr>
            <p:cNvPr id="2" name="矩形 1"/>
            <p:cNvSpPr/>
            <p:nvPr/>
          </p:nvSpPr>
          <p:spPr>
            <a:xfrm>
              <a:off x="483438" y="5615307"/>
              <a:ext cx="179752" cy="179752"/>
            </a:xfrm>
            <a:prstGeom prst="rect">
              <a:avLst/>
            </a:prstGeom>
            <a:solidFill>
              <a:srgbClr val="F7A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5" name="图片 64"/>
          <p:cNvPicPr>
            <a:picLocks noChangeAspect="1"/>
          </p:cNvPicPr>
          <p:nvPr/>
        </p:nvPicPr>
        <p:blipFill>
          <a:blip r:embed="rId3" cstate="print">
            <a:extLst>
              <a:ext uri="{28A0092B-C50C-407E-A947-70E740481C1C}">
                <a14:useLocalDpi xmlns:a14="http://schemas.microsoft.com/office/drawing/2010/main" val="0"/>
              </a:ext>
            </a:extLst>
          </a:blip>
          <a:srcRect l="212" t="17757" r="271" b="331"/>
          <a:stretch>
            <a:fillRect/>
          </a:stretch>
        </p:blipFill>
        <p:spPr>
          <a:xfrm>
            <a:off x="5006208" y="0"/>
            <a:ext cx="7185792" cy="3945075"/>
          </a:xfrm>
          <a:custGeom>
            <a:avLst/>
            <a:gdLst>
              <a:gd name="connsiteX0" fmla="*/ 0 w 7185792"/>
              <a:gd name="connsiteY0" fmla="*/ 0 h 3945075"/>
              <a:gd name="connsiteX1" fmla="*/ 7185792 w 7185792"/>
              <a:gd name="connsiteY1" fmla="*/ 1 h 3945075"/>
              <a:gd name="connsiteX2" fmla="*/ 7185792 w 7185792"/>
              <a:gd name="connsiteY2" fmla="*/ 1385741 h 3945075"/>
              <a:gd name="connsiteX3" fmla="*/ 4909789 w 7185792"/>
              <a:gd name="connsiteY3" fmla="*/ 3708987 h 3945075"/>
              <a:gd name="connsiteX4" fmla="*/ 3797635 w 7185792"/>
              <a:gd name="connsiteY4" fmla="*/ 3720411 h 394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5792" h="3945075">
                <a:moveTo>
                  <a:pt x="0" y="0"/>
                </a:moveTo>
                <a:lnTo>
                  <a:pt x="7185792" y="1"/>
                </a:lnTo>
                <a:lnTo>
                  <a:pt x="7185792" y="1385741"/>
                </a:lnTo>
                <a:lnTo>
                  <a:pt x="4909789" y="3708987"/>
                </a:lnTo>
                <a:cubicBezTo>
                  <a:pt x="4605831" y="4019254"/>
                  <a:pt x="4107902" y="4024369"/>
                  <a:pt x="3797635" y="3720411"/>
                </a:cubicBezTo>
                <a:close/>
              </a:path>
            </a:pathLst>
          </a:custGeom>
        </p:spPr>
      </p:pic>
      <p:sp>
        <p:nvSpPr>
          <p:cNvPr id="40" name="文本框 39"/>
          <p:cNvSpPr txBox="1"/>
          <p:nvPr/>
        </p:nvSpPr>
        <p:spPr>
          <a:xfrm flipH="1">
            <a:off x="225406" y="2341063"/>
            <a:ext cx="6190384" cy="460375"/>
          </a:xfrm>
          <a:prstGeom prst="rect">
            <a:avLst/>
          </a:prstGeom>
          <a:noFill/>
        </p:spPr>
        <p:txBody>
          <a:bodyPr wrap="square" rtlCol="0">
            <a:spAutoFit/>
          </a:bodyPr>
          <a:lstStyle/>
          <a:p>
            <a:pPr algn="dist"/>
            <a:r>
              <a:rPr lang="zh-CN" altLang="en-US" sz="2400" dirty="0">
                <a:solidFill>
                  <a:srgbClr val="F7A31D"/>
                </a:solidFill>
                <a:latin typeface="汉仪旗黑-75S" panose="00020600040101010101" charset="-122"/>
                <a:ea typeface="汉仪旗黑-75S" panose="00020600040101010101" charset="-122"/>
                <a:cs typeface="汉仪旗黑-75S" panose="00020600040101010101" charset="-122"/>
              </a:rPr>
              <a:t>企业培训</a:t>
            </a:r>
            <a:r>
              <a:rPr lang="en-US" altLang="zh-CN" sz="2400" dirty="0">
                <a:solidFill>
                  <a:srgbClr val="F7A31D"/>
                </a:solidFill>
                <a:latin typeface="汉仪旗黑-75S" panose="00020600040101010101" charset="-122"/>
                <a:ea typeface="汉仪旗黑-75S" panose="00020600040101010101" charset="-122"/>
                <a:cs typeface="汉仪旗黑-75S" panose="00020600040101010101" charset="-122"/>
              </a:rPr>
              <a:t>/</a:t>
            </a:r>
            <a:r>
              <a:rPr lang="zh-CN" altLang="en-US" sz="2400" dirty="0">
                <a:solidFill>
                  <a:srgbClr val="F7A31D"/>
                </a:solidFill>
                <a:latin typeface="汉仪旗黑-75S" panose="00020600040101010101" charset="-122"/>
                <a:ea typeface="汉仪旗黑-75S" panose="00020600040101010101" charset="-122"/>
                <a:cs typeface="汉仪旗黑-75S" panose="00020600040101010101" charset="-122"/>
              </a:rPr>
              <a:t>财务报销</a:t>
            </a:r>
            <a:r>
              <a:rPr lang="en-US" altLang="zh-CN" sz="2400" dirty="0">
                <a:solidFill>
                  <a:srgbClr val="F7A31D"/>
                </a:solidFill>
                <a:latin typeface="汉仪旗黑-75S" panose="00020600040101010101" charset="-122"/>
                <a:ea typeface="汉仪旗黑-75S" panose="00020600040101010101" charset="-122"/>
                <a:cs typeface="汉仪旗黑-75S" panose="00020600040101010101" charset="-122"/>
              </a:rPr>
              <a:t>/</a:t>
            </a:r>
            <a:r>
              <a:rPr lang="zh-CN" altLang="en-US" sz="2400" dirty="0">
                <a:solidFill>
                  <a:srgbClr val="F7A31D"/>
                </a:solidFill>
                <a:latin typeface="汉仪旗黑-75S" panose="00020600040101010101" charset="-122"/>
                <a:ea typeface="汉仪旗黑-75S" panose="00020600040101010101" charset="-122"/>
                <a:cs typeface="汉仪旗黑-75S" panose="00020600040101010101" charset="-122"/>
              </a:rPr>
              <a:t>财务培训</a:t>
            </a:r>
            <a:r>
              <a:rPr lang="en-US" altLang="zh-CN" sz="2400" dirty="0">
                <a:solidFill>
                  <a:srgbClr val="F7A31D"/>
                </a:solidFill>
                <a:latin typeface="汉仪旗黑-75S" panose="00020600040101010101" charset="-122"/>
                <a:ea typeface="汉仪旗黑-75S" panose="00020600040101010101" charset="-122"/>
                <a:cs typeface="汉仪旗黑-75S" panose="00020600040101010101" charset="-122"/>
              </a:rPr>
              <a:t>/</a:t>
            </a:r>
            <a:r>
              <a:rPr lang="zh-CN" altLang="en-US" sz="2400" dirty="0">
                <a:solidFill>
                  <a:srgbClr val="F7A31D"/>
                </a:solidFill>
                <a:latin typeface="汉仪旗黑-75S" panose="00020600040101010101" charset="-122"/>
                <a:ea typeface="汉仪旗黑-75S" panose="00020600040101010101" charset="-122"/>
                <a:cs typeface="汉仪旗黑-75S" panose="00020600040101010101" charset="-122"/>
              </a:rPr>
              <a:t>费用项目</a:t>
            </a:r>
            <a:endParaRPr lang="zh-CN" altLang="en-US" sz="2400" dirty="0">
              <a:solidFill>
                <a:srgbClr val="F7A31D"/>
              </a:solidFill>
              <a:latin typeface="汉仪旗黑-75S" panose="00020600040101010101" charset="-122"/>
              <a:ea typeface="汉仪旗黑-75S" panose="00020600040101010101" charset="-122"/>
              <a:cs typeface="汉仪旗黑-75S" panose="00020600040101010101" charset="-122"/>
            </a:endParaRPr>
          </a:p>
        </p:txBody>
      </p:sp>
      <p:grpSp>
        <p:nvGrpSpPr>
          <p:cNvPr id="41" name="组合 40"/>
          <p:cNvGrpSpPr/>
          <p:nvPr/>
        </p:nvGrpSpPr>
        <p:grpSpPr>
          <a:xfrm>
            <a:off x="225406" y="545498"/>
            <a:ext cx="2219231" cy="625033"/>
            <a:chOff x="391884" y="384499"/>
            <a:chExt cx="2219231" cy="625033"/>
          </a:xfrm>
        </p:grpSpPr>
        <p:grpSp>
          <p:nvGrpSpPr>
            <p:cNvPr id="43" name="组合 42"/>
            <p:cNvGrpSpPr/>
            <p:nvPr/>
          </p:nvGrpSpPr>
          <p:grpSpPr>
            <a:xfrm>
              <a:off x="1095113" y="384499"/>
              <a:ext cx="1516002" cy="605929"/>
              <a:chOff x="1095113" y="374047"/>
              <a:chExt cx="1516002" cy="605929"/>
            </a:xfrm>
          </p:grpSpPr>
          <p:sp>
            <p:nvSpPr>
              <p:cNvPr id="71" name="文本框 70"/>
              <p:cNvSpPr txBox="1"/>
              <p:nvPr/>
            </p:nvSpPr>
            <p:spPr>
              <a:xfrm>
                <a:off x="1095113" y="374047"/>
                <a:ext cx="1461619" cy="400110"/>
              </a:xfrm>
              <a:prstGeom prst="rect">
                <a:avLst/>
              </a:prstGeom>
              <a:noFill/>
            </p:spPr>
            <p:txBody>
              <a:bodyPr wrap="none" rtlCol="0">
                <a:spAutoFit/>
              </a:bodyPr>
              <a:lstStyle/>
              <a:p>
                <a:r>
                  <a:rPr lang="en-US" altLang="zh-CN" sz="2000" b="1" dirty="0">
                    <a:solidFill>
                      <a:schemeClr val="tx1">
                        <a:lumMod val="85000"/>
                        <a:lumOff val="15000"/>
                      </a:schemeClr>
                    </a:solidFill>
                    <a:latin typeface="Segoe UI" panose="020B0502040204020203" pitchFamily="34" charset="0"/>
                    <a:ea typeface="微软雅黑" panose="020B0503020204020204" pitchFamily="34" charset="-122"/>
                    <a:sym typeface="Segoe UI" panose="020B0502040204020203" pitchFamily="34" charset="0"/>
                  </a:rPr>
                  <a:t>COMPANY</a:t>
                </a:r>
                <a:endParaRPr lang="zh-CN" altLang="en-US" sz="2000" b="1" dirty="0">
                  <a:solidFill>
                    <a:schemeClr val="tx1">
                      <a:lumMod val="85000"/>
                      <a:lumOff val="1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72" name="文本框 71"/>
              <p:cNvSpPr txBox="1"/>
              <p:nvPr/>
            </p:nvSpPr>
            <p:spPr>
              <a:xfrm>
                <a:off x="1102369" y="672199"/>
                <a:ext cx="1508746" cy="307777"/>
              </a:xfrm>
              <a:prstGeom prst="rect">
                <a:avLst/>
              </a:prstGeom>
              <a:noFill/>
            </p:spPr>
            <p:txBody>
              <a:bodyPr wrap="none" rtlCol="0">
                <a:spAutoFit/>
              </a:bodyPr>
              <a:lstStyle/>
              <a:p>
                <a:r>
                  <a:rPr lang="en-US" altLang="zh-CN" sz="1400" dirty="0">
                    <a:solidFill>
                      <a:schemeClr val="tx1">
                        <a:lumMod val="85000"/>
                        <a:lumOff val="15000"/>
                        <a:alpha val="50000"/>
                      </a:schemeClr>
                    </a:solidFill>
                    <a:latin typeface="Segoe UI" panose="020B0502040204020203" pitchFamily="34" charset="0"/>
                    <a:ea typeface="微软雅黑" panose="020B0503020204020204" pitchFamily="34" charset="-122"/>
                    <a:sym typeface="Segoe UI" panose="020B0502040204020203" pitchFamily="34" charset="0"/>
                  </a:rPr>
                  <a:t>Slogan &amp; Details</a:t>
                </a:r>
                <a:endParaRPr lang="zh-CN" altLang="en-US" sz="1400" dirty="0">
                  <a:solidFill>
                    <a:schemeClr val="tx1">
                      <a:lumMod val="85000"/>
                      <a:lumOff val="15000"/>
                      <a:alpha val="50000"/>
                    </a:schemeClr>
                  </a:solidFill>
                  <a:latin typeface="Segoe UI" panose="020B0502040204020203" pitchFamily="34" charset="0"/>
                  <a:ea typeface="微软雅黑" panose="020B0503020204020204" pitchFamily="34" charset="-122"/>
                  <a:sym typeface="Segoe UI" panose="020B0502040204020203" pitchFamily="34" charset="0"/>
                </a:endParaRPr>
              </a:p>
            </p:txBody>
          </p:sp>
        </p:grpSp>
        <p:grpSp>
          <p:nvGrpSpPr>
            <p:cNvPr id="64" name="组合 63"/>
            <p:cNvGrpSpPr/>
            <p:nvPr/>
          </p:nvGrpSpPr>
          <p:grpSpPr>
            <a:xfrm>
              <a:off x="391884" y="385417"/>
              <a:ext cx="624115" cy="624115"/>
              <a:chOff x="391884" y="396786"/>
              <a:chExt cx="624115" cy="624115"/>
            </a:xfrm>
          </p:grpSpPr>
          <p:sp>
            <p:nvSpPr>
              <p:cNvPr id="66" name="椭圆 65"/>
              <p:cNvSpPr/>
              <p:nvPr/>
            </p:nvSpPr>
            <p:spPr>
              <a:xfrm>
                <a:off x="391884" y="396786"/>
                <a:ext cx="624115" cy="624115"/>
              </a:xfrm>
              <a:prstGeom prst="ellipse">
                <a:avLst/>
              </a:prstGeom>
              <a:solidFill>
                <a:srgbClr val="F7A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grpSp>
            <p:nvGrpSpPr>
              <p:cNvPr id="67" name="组合 66"/>
              <p:cNvGrpSpPr/>
              <p:nvPr/>
            </p:nvGrpSpPr>
            <p:grpSpPr>
              <a:xfrm>
                <a:off x="473344" y="473991"/>
                <a:ext cx="461194" cy="469705"/>
                <a:chOff x="454514" y="485897"/>
                <a:chExt cx="461194" cy="469705"/>
              </a:xfrm>
            </p:grpSpPr>
            <p:sp>
              <p:nvSpPr>
                <p:cNvPr id="68" name="文本框 67"/>
                <p:cNvSpPr txBox="1"/>
                <p:nvPr/>
              </p:nvSpPr>
              <p:spPr>
                <a:xfrm>
                  <a:off x="454514" y="647825"/>
                  <a:ext cx="441146" cy="307777"/>
                </a:xfrm>
                <a:prstGeom prst="rect">
                  <a:avLst/>
                </a:prstGeom>
                <a:noFill/>
              </p:spPr>
              <p:txBody>
                <a:bodyPr wrap="none" rtlCol="0">
                  <a:spAutoFit/>
                </a:bodyPr>
                <a:lstStyle/>
                <a:p>
                  <a:r>
                    <a:rPr lang="en-US" altLang="zh-CN" sz="1400" b="1" spc="-150" dirty="0">
                      <a:solidFill>
                        <a:schemeClr val="bg1"/>
                      </a:solidFill>
                      <a:latin typeface="Segoe UI" panose="020B0502040204020203" pitchFamily="34" charset="0"/>
                      <a:ea typeface="微软雅黑" panose="020B0503020204020204" pitchFamily="34" charset="-122"/>
                      <a:sym typeface="Segoe UI" panose="020B0502040204020203" pitchFamily="34" charset="0"/>
                    </a:rPr>
                    <a:t>G O</a:t>
                  </a:r>
                  <a:endParaRPr lang="zh-CN" altLang="en-US" sz="1400" b="1" spc="-150" dirty="0">
                    <a:solidFill>
                      <a:schemeClr val="bg1"/>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69" name="文本框 68"/>
                <p:cNvSpPr txBox="1"/>
                <p:nvPr/>
              </p:nvSpPr>
              <p:spPr>
                <a:xfrm>
                  <a:off x="478945" y="485897"/>
                  <a:ext cx="325730" cy="307777"/>
                </a:xfrm>
                <a:prstGeom prst="rect">
                  <a:avLst/>
                </a:prstGeom>
                <a:noFill/>
              </p:spPr>
              <p:txBody>
                <a:bodyPr wrap="none" rtlCol="0">
                  <a:spAutoFit/>
                </a:bodyPr>
                <a:lstStyle/>
                <a:p>
                  <a:r>
                    <a:rPr lang="en-US" altLang="zh-CN" sz="1400" b="1" dirty="0">
                      <a:solidFill>
                        <a:schemeClr val="bg1"/>
                      </a:solidFill>
                      <a:latin typeface="Segoe UI" panose="020B0502040204020203" pitchFamily="34" charset="0"/>
                      <a:ea typeface="微软雅黑" panose="020B0503020204020204" pitchFamily="34" charset="-122"/>
                      <a:sym typeface="Segoe UI" panose="020B0502040204020203" pitchFamily="34" charset="0"/>
                    </a:rPr>
                    <a:t>L </a:t>
                  </a:r>
                  <a:endParaRPr lang="zh-CN" altLang="en-US" sz="1400" b="1" dirty="0">
                    <a:solidFill>
                      <a:schemeClr val="bg1"/>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70" name="文本框 69"/>
                <p:cNvSpPr txBox="1"/>
                <p:nvPr/>
              </p:nvSpPr>
              <p:spPr>
                <a:xfrm>
                  <a:off x="594786" y="485897"/>
                  <a:ext cx="320922" cy="307777"/>
                </a:xfrm>
                <a:prstGeom prst="rect">
                  <a:avLst/>
                </a:prstGeom>
                <a:noFill/>
              </p:spPr>
              <p:txBody>
                <a:bodyPr wrap="none" rtlCol="0">
                  <a:spAutoFit/>
                </a:bodyPr>
                <a:lstStyle/>
                <a:p>
                  <a:r>
                    <a:rPr lang="en-US" altLang="zh-CN" sz="1400" b="1" dirty="0">
                      <a:solidFill>
                        <a:schemeClr val="bg1"/>
                      </a:solidFill>
                      <a:latin typeface="Segoe UI" panose="020B0502040204020203" pitchFamily="34" charset="0"/>
                      <a:ea typeface="微软雅黑" panose="020B0503020204020204" pitchFamily="34" charset="-122"/>
                      <a:sym typeface="Segoe UI" panose="020B0502040204020203" pitchFamily="34" charset="0"/>
                    </a:rPr>
                    <a:t>O</a:t>
                  </a:r>
                  <a:endParaRPr lang="zh-CN" altLang="en-US" sz="1400" b="1" dirty="0">
                    <a:solidFill>
                      <a:schemeClr val="bg1"/>
                    </a:solidFill>
                    <a:latin typeface="Segoe UI" panose="020B0502040204020203" pitchFamily="34" charset="0"/>
                    <a:ea typeface="微软雅黑" panose="020B0503020204020204" pitchFamily="34" charset="-122"/>
                    <a:sym typeface="Segoe UI" panose="020B0502040204020203" pitchFamily="34" charset="0"/>
                  </a:endParaRPr>
                </a:p>
              </p:txBody>
            </p:sp>
          </p:grpSp>
        </p:grpSp>
      </p:grpSp>
    </p:spTree>
  </p:cSld>
  <p:clrMapOvr>
    <a:masterClrMapping/>
  </p:clrMapOvr>
  <p:transition spd="slow">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 y="98494"/>
            <a:ext cx="12192001" cy="744166"/>
            <a:chOff x="-1" y="98494"/>
            <a:chExt cx="12192001" cy="744166"/>
          </a:xfrm>
        </p:grpSpPr>
        <p:grpSp>
          <p:nvGrpSpPr>
            <p:cNvPr id="8" name="组合 7"/>
            <p:cNvGrpSpPr/>
            <p:nvPr/>
          </p:nvGrpSpPr>
          <p:grpSpPr>
            <a:xfrm>
              <a:off x="-1" y="770660"/>
              <a:ext cx="12192001" cy="72000"/>
              <a:chOff x="-1" y="758480"/>
              <a:chExt cx="12192001" cy="72000"/>
            </a:xfrm>
          </p:grpSpPr>
          <p:cxnSp>
            <p:nvCxnSpPr>
              <p:cNvPr id="6" name="直接连接符 5"/>
              <p:cNvCxnSpPr/>
              <p:nvPr/>
            </p:nvCxnSpPr>
            <p:spPr>
              <a:xfrm>
                <a:off x="-1" y="794480"/>
                <a:ext cx="121920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圆角 6"/>
              <p:cNvSpPr/>
              <p:nvPr/>
            </p:nvSpPr>
            <p:spPr>
              <a:xfrm>
                <a:off x="8259580" y="758480"/>
                <a:ext cx="3932420" cy="72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109111" y="155644"/>
              <a:ext cx="5069521" cy="582358"/>
              <a:chOff x="109111" y="155644"/>
              <a:chExt cx="5069521" cy="582358"/>
            </a:xfrm>
          </p:grpSpPr>
          <p:sp>
            <p:nvSpPr>
              <p:cNvPr id="9" name="文本框 8"/>
              <p:cNvSpPr txBox="1"/>
              <p:nvPr/>
            </p:nvSpPr>
            <p:spPr>
              <a:xfrm>
                <a:off x="887747" y="190083"/>
                <a:ext cx="4290885" cy="491490"/>
              </a:xfrm>
              <a:prstGeom prst="rect">
                <a:avLst/>
              </a:prstGeom>
              <a:noFill/>
            </p:spPr>
            <p:txBody>
              <a:bodyPr wrap="none" rtlCol="0">
                <a:spAutoFit/>
              </a:bodyPr>
              <a:lstStyle/>
              <a:p>
                <a:pPr lvl="0" algn="l">
                  <a:buClrTx/>
                  <a:buSzTx/>
                  <a:buFontTx/>
                </a:pPr>
                <a:r>
                  <a:rPr lang="zh-CN" altLang="en-US" sz="2600" dirty="0">
                    <a:latin typeface="汉仪旗黑-60简" panose="00020600040101010101" charset="-122"/>
                    <a:ea typeface="汉仪旗黑-60简" panose="00020600040101010101" charset="-122"/>
                    <a:cs typeface="宋体" panose="02010600030101010101" pitchFamily="2" charset="-122"/>
                    <a:sym typeface="Segoe UI" panose="020B0502040204020203" pitchFamily="34" charset="0"/>
                  </a:rPr>
                  <a:t>差旅费出差审批办法及流程</a:t>
                </a:r>
                <a:endParaRPr lang="zh-CN" altLang="en-US" sz="2600" dirty="0">
                  <a:latin typeface="汉仪旗黑-60简" panose="00020600040101010101" charset="-122"/>
                  <a:ea typeface="汉仪旗黑-60简" panose="00020600040101010101" charset="-122"/>
                  <a:cs typeface="宋体" panose="02010600030101010101" pitchFamily="2" charset="-122"/>
                  <a:sym typeface="Segoe UI" panose="020B0502040204020203" pitchFamily="34" charset="0"/>
                </a:endParaRPr>
              </a:p>
            </p:txBody>
          </p:sp>
          <p:sp>
            <p:nvSpPr>
              <p:cNvPr id="14" name="文本框 13"/>
              <p:cNvSpPr txBox="1"/>
              <p:nvPr/>
            </p:nvSpPr>
            <p:spPr>
              <a:xfrm>
                <a:off x="109111" y="155644"/>
                <a:ext cx="781248" cy="582358"/>
              </a:xfrm>
              <a:prstGeom prst="rect">
                <a:avLst/>
              </a:prstGeom>
              <a:noFill/>
            </p:spPr>
            <p:txBody>
              <a:bodyPr wrap="none" rtlCol="0">
                <a:spAutoFit/>
              </a:bodyPr>
              <a:lstStyle/>
              <a:p>
                <a:r>
                  <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rPr>
                  <a:t>2.3</a:t>
                </a:r>
                <a:endPar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sp>
          <p:nvSpPr>
            <p:cNvPr id="16" name="文本框 15"/>
            <p:cNvSpPr txBox="1"/>
            <p:nvPr/>
          </p:nvSpPr>
          <p:spPr>
            <a:xfrm>
              <a:off x="11107622" y="98494"/>
              <a:ext cx="932180" cy="521970"/>
            </a:xfrm>
            <a:prstGeom prst="rect">
              <a:avLst/>
            </a:prstGeom>
            <a:noFill/>
          </p:spPr>
          <p:txBody>
            <a:bodyPr wrap="none" rtlCol="0">
              <a:spAutoFit/>
            </a:bodyPr>
            <a:lstStyle/>
            <a:p>
              <a:r>
                <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rPr>
                <a:t>logo</a:t>
              </a:r>
              <a:endPar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grpSp>
        <p:nvGrpSpPr>
          <p:cNvPr id="46" name="组合 45"/>
          <p:cNvGrpSpPr/>
          <p:nvPr/>
        </p:nvGrpSpPr>
        <p:grpSpPr>
          <a:xfrm>
            <a:off x="803032" y="1532808"/>
            <a:ext cx="10561019" cy="4578556"/>
            <a:chOff x="1052238" y="1706128"/>
            <a:chExt cx="9957352" cy="4316847"/>
          </a:xfrm>
        </p:grpSpPr>
        <p:grpSp>
          <p:nvGrpSpPr>
            <p:cNvPr id="48" name="组合 47"/>
            <p:cNvGrpSpPr/>
            <p:nvPr/>
          </p:nvGrpSpPr>
          <p:grpSpPr>
            <a:xfrm>
              <a:off x="1231265" y="3281680"/>
              <a:ext cx="9702165" cy="2741295"/>
              <a:chOff x="1231265" y="3281680"/>
              <a:chExt cx="9702165" cy="2741295"/>
            </a:xfrm>
          </p:grpSpPr>
          <p:sp>
            <p:nvSpPr>
              <p:cNvPr id="68" name="矩形 67"/>
              <p:cNvSpPr/>
              <p:nvPr/>
            </p:nvSpPr>
            <p:spPr>
              <a:xfrm>
                <a:off x="6122035" y="3653155"/>
                <a:ext cx="2369185" cy="236918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思源黑体 CN Medium" panose="020B0600000000000000" pitchFamily="34" charset="-122"/>
                  <a:ea typeface="思源黑体 CN Medium" panose="020B0600000000000000" pitchFamily="34" charset="-122"/>
                  <a:cs typeface="+mn-ea"/>
                  <a:sym typeface="+mn-lt"/>
                </a:endParaRPr>
              </a:p>
            </p:txBody>
          </p:sp>
          <p:sp>
            <p:nvSpPr>
              <p:cNvPr id="69" name="矩形 68"/>
              <p:cNvSpPr/>
              <p:nvPr/>
            </p:nvSpPr>
            <p:spPr>
              <a:xfrm>
                <a:off x="8564245" y="3653155"/>
                <a:ext cx="2369185" cy="236918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思源黑体 CN Medium" panose="020B0600000000000000" pitchFamily="34" charset="-122"/>
                  <a:ea typeface="思源黑体 CN Medium" panose="020B0600000000000000" pitchFamily="34" charset="-122"/>
                  <a:cs typeface="+mn-ea"/>
                  <a:sym typeface="+mn-lt"/>
                </a:endParaRPr>
              </a:p>
            </p:txBody>
          </p:sp>
          <p:sp>
            <p:nvSpPr>
              <p:cNvPr id="70" name="矩形 69"/>
              <p:cNvSpPr/>
              <p:nvPr/>
            </p:nvSpPr>
            <p:spPr>
              <a:xfrm>
                <a:off x="1231265" y="3653790"/>
                <a:ext cx="2369185" cy="236918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思源黑体 CN Medium" panose="020B0600000000000000" pitchFamily="34" charset="-122"/>
                  <a:ea typeface="思源黑体 CN Medium" panose="020B0600000000000000" pitchFamily="34" charset="-122"/>
                  <a:cs typeface="+mn-ea"/>
                  <a:sym typeface="+mn-lt"/>
                </a:endParaRPr>
              </a:p>
            </p:txBody>
          </p:sp>
          <p:sp>
            <p:nvSpPr>
              <p:cNvPr id="71" name="矩形 70"/>
              <p:cNvSpPr/>
              <p:nvPr/>
            </p:nvSpPr>
            <p:spPr>
              <a:xfrm>
                <a:off x="3673475" y="3653790"/>
                <a:ext cx="2369185" cy="236918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思源黑体 CN Medium" panose="020B0600000000000000" pitchFamily="34" charset="-122"/>
                  <a:ea typeface="思源黑体 CN Medium" panose="020B0600000000000000" pitchFamily="34" charset="-122"/>
                  <a:cs typeface="+mn-ea"/>
                  <a:sym typeface="+mn-lt"/>
                </a:endParaRPr>
              </a:p>
            </p:txBody>
          </p:sp>
          <p:sp>
            <p:nvSpPr>
              <p:cNvPr id="72" name="任意多边形 5"/>
              <p:cNvSpPr/>
              <p:nvPr/>
            </p:nvSpPr>
            <p:spPr>
              <a:xfrm rot="10800000">
                <a:off x="1381125" y="3281680"/>
                <a:ext cx="2070100" cy="74231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260" h="1169">
                    <a:moveTo>
                      <a:pt x="1630" y="0"/>
                    </a:moveTo>
                    <a:lnTo>
                      <a:pt x="1787" y="315"/>
                    </a:lnTo>
                    <a:lnTo>
                      <a:pt x="2833" y="315"/>
                    </a:lnTo>
                    <a:cubicBezTo>
                      <a:pt x="3069" y="315"/>
                      <a:pt x="3260" y="506"/>
                      <a:pt x="3260" y="742"/>
                    </a:cubicBezTo>
                    <a:cubicBezTo>
                      <a:pt x="3260" y="978"/>
                      <a:pt x="3069" y="1169"/>
                      <a:pt x="2833" y="1169"/>
                    </a:cubicBezTo>
                    <a:lnTo>
                      <a:pt x="427" y="1169"/>
                    </a:lnTo>
                    <a:cubicBezTo>
                      <a:pt x="191" y="1169"/>
                      <a:pt x="0" y="978"/>
                      <a:pt x="0" y="742"/>
                    </a:cubicBezTo>
                    <a:cubicBezTo>
                      <a:pt x="0" y="506"/>
                      <a:pt x="191" y="315"/>
                      <a:pt x="427" y="315"/>
                    </a:cubicBezTo>
                    <a:lnTo>
                      <a:pt x="1472" y="315"/>
                    </a:lnTo>
                    <a:lnTo>
                      <a:pt x="1630" y="0"/>
                    </a:lnTo>
                    <a:close/>
                  </a:path>
                </a:pathLst>
              </a:custGeom>
              <a:solidFill>
                <a:schemeClr val="accent1"/>
              </a:solidFill>
              <a:ln>
                <a:noFill/>
              </a:ln>
              <a:effectLst>
                <a:innerShdw blurRad="1143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73" name="任意多边形 31"/>
              <p:cNvSpPr/>
              <p:nvPr/>
            </p:nvSpPr>
            <p:spPr>
              <a:xfrm rot="10800000">
                <a:off x="3816985" y="3281680"/>
                <a:ext cx="2070100" cy="74231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260" h="1169">
                    <a:moveTo>
                      <a:pt x="1630" y="0"/>
                    </a:moveTo>
                    <a:lnTo>
                      <a:pt x="1787" y="315"/>
                    </a:lnTo>
                    <a:lnTo>
                      <a:pt x="2833" y="315"/>
                    </a:lnTo>
                    <a:cubicBezTo>
                      <a:pt x="3069" y="315"/>
                      <a:pt x="3260" y="506"/>
                      <a:pt x="3260" y="742"/>
                    </a:cubicBezTo>
                    <a:cubicBezTo>
                      <a:pt x="3260" y="978"/>
                      <a:pt x="3069" y="1169"/>
                      <a:pt x="2833" y="1169"/>
                    </a:cubicBezTo>
                    <a:lnTo>
                      <a:pt x="427" y="1169"/>
                    </a:lnTo>
                    <a:cubicBezTo>
                      <a:pt x="191" y="1169"/>
                      <a:pt x="0" y="978"/>
                      <a:pt x="0" y="742"/>
                    </a:cubicBezTo>
                    <a:cubicBezTo>
                      <a:pt x="0" y="506"/>
                      <a:pt x="191" y="315"/>
                      <a:pt x="427" y="315"/>
                    </a:cubicBezTo>
                    <a:lnTo>
                      <a:pt x="1472" y="315"/>
                    </a:lnTo>
                    <a:lnTo>
                      <a:pt x="1630" y="0"/>
                    </a:lnTo>
                    <a:close/>
                  </a:path>
                </a:pathLst>
              </a:custGeom>
              <a:solidFill>
                <a:schemeClr val="accent2"/>
              </a:solidFill>
              <a:ln>
                <a:noFill/>
              </a:ln>
              <a:effectLst>
                <a:innerShdw blurRad="1143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74" name="任意多边形 32"/>
              <p:cNvSpPr/>
              <p:nvPr/>
            </p:nvSpPr>
            <p:spPr>
              <a:xfrm rot="10800000">
                <a:off x="6268720" y="3281680"/>
                <a:ext cx="2070100" cy="74231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260" h="1169">
                    <a:moveTo>
                      <a:pt x="1630" y="0"/>
                    </a:moveTo>
                    <a:lnTo>
                      <a:pt x="1787" y="315"/>
                    </a:lnTo>
                    <a:lnTo>
                      <a:pt x="2833" y="315"/>
                    </a:lnTo>
                    <a:cubicBezTo>
                      <a:pt x="3069" y="315"/>
                      <a:pt x="3260" y="506"/>
                      <a:pt x="3260" y="742"/>
                    </a:cubicBezTo>
                    <a:cubicBezTo>
                      <a:pt x="3260" y="978"/>
                      <a:pt x="3069" y="1169"/>
                      <a:pt x="2833" y="1169"/>
                    </a:cubicBezTo>
                    <a:lnTo>
                      <a:pt x="427" y="1169"/>
                    </a:lnTo>
                    <a:cubicBezTo>
                      <a:pt x="191" y="1169"/>
                      <a:pt x="0" y="978"/>
                      <a:pt x="0" y="742"/>
                    </a:cubicBezTo>
                    <a:cubicBezTo>
                      <a:pt x="0" y="506"/>
                      <a:pt x="191" y="315"/>
                      <a:pt x="427" y="315"/>
                    </a:cubicBezTo>
                    <a:lnTo>
                      <a:pt x="1472" y="315"/>
                    </a:lnTo>
                    <a:lnTo>
                      <a:pt x="1630" y="0"/>
                    </a:lnTo>
                    <a:close/>
                  </a:path>
                </a:pathLst>
              </a:custGeom>
              <a:solidFill>
                <a:schemeClr val="accent1"/>
              </a:solidFill>
              <a:ln>
                <a:noFill/>
              </a:ln>
              <a:effectLst>
                <a:innerShdw blurRad="1143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75" name="任意多边形 33"/>
              <p:cNvSpPr/>
              <p:nvPr/>
            </p:nvSpPr>
            <p:spPr>
              <a:xfrm rot="10800000">
                <a:off x="8720455" y="3281680"/>
                <a:ext cx="2070100" cy="74231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260" h="1169">
                    <a:moveTo>
                      <a:pt x="1630" y="0"/>
                    </a:moveTo>
                    <a:lnTo>
                      <a:pt x="1787" y="315"/>
                    </a:lnTo>
                    <a:lnTo>
                      <a:pt x="2833" y="315"/>
                    </a:lnTo>
                    <a:cubicBezTo>
                      <a:pt x="3069" y="315"/>
                      <a:pt x="3260" y="506"/>
                      <a:pt x="3260" y="742"/>
                    </a:cubicBezTo>
                    <a:cubicBezTo>
                      <a:pt x="3260" y="978"/>
                      <a:pt x="3069" y="1169"/>
                      <a:pt x="2833" y="1169"/>
                    </a:cubicBezTo>
                    <a:lnTo>
                      <a:pt x="427" y="1169"/>
                    </a:lnTo>
                    <a:cubicBezTo>
                      <a:pt x="191" y="1169"/>
                      <a:pt x="0" y="978"/>
                      <a:pt x="0" y="742"/>
                    </a:cubicBezTo>
                    <a:cubicBezTo>
                      <a:pt x="0" y="506"/>
                      <a:pt x="191" y="315"/>
                      <a:pt x="427" y="315"/>
                    </a:cubicBezTo>
                    <a:lnTo>
                      <a:pt x="1472" y="315"/>
                    </a:lnTo>
                    <a:lnTo>
                      <a:pt x="1630" y="0"/>
                    </a:lnTo>
                    <a:close/>
                  </a:path>
                </a:pathLst>
              </a:custGeom>
              <a:solidFill>
                <a:schemeClr val="accent2"/>
              </a:solidFill>
              <a:ln>
                <a:noFill/>
              </a:ln>
              <a:effectLst>
                <a:innerShdw blurRad="1143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76" name="文本框 75"/>
              <p:cNvSpPr txBox="1"/>
              <p:nvPr/>
            </p:nvSpPr>
            <p:spPr>
              <a:xfrm>
                <a:off x="1802561" y="3369219"/>
                <a:ext cx="1250093" cy="347248"/>
              </a:xfrm>
              <a:prstGeom prst="rect">
                <a:avLst/>
              </a:prstGeom>
              <a:noFill/>
            </p:spPr>
            <p:txBody>
              <a:bodyPr wrap="none" rtlCol="0">
                <a:spAutoFit/>
              </a:bodyPr>
              <a:lstStyle/>
              <a:p>
                <a:pPr algn="ctr"/>
                <a:r>
                  <a:rPr lang="zh-CN" altLang="en-US" dirty="0">
                    <a:solidFill>
                      <a:schemeClr val="bg1"/>
                    </a:solidFill>
                    <a:latin typeface="汉仪文黑-75简" panose="00020600040101010101" charset="-122"/>
                    <a:ea typeface="汉仪文黑-55简" panose="00020600040101010101" charset="-122"/>
                    <a:cs typeface="+mn-ea"/>
                    <a:sym typeface="+mn-lt"/>
                  </a:rPr>
                  <a:t>报销单填写</a:t>
                </a:r>
                <a:endParaRPr lang="zh-CN" altLang="en-US" dirty="0">
                  <a:solidFill>
                    <a:schemeClr val="bg1"/>
                  </a:solidFill>
                  <a:latin typeface="汉仪文黑-75简" panose="00020600040101010101" charset="-122"/>
                  <a:ea typeface="汉仪文黑-55简" panose="00020600040101010101" charset="-122"/>
                  <a:cs typeface="+mn-ea"/>
                  <a:sym typeface="+mn-lt"/>
                </a:endParaRPr>
              </a:p>
            </p:txBody>
          </p:sp>
          <p:sp>
            <p:nvSpPr>
              <p:cNvPr id="77" name="文本框 76"/>
              <p:cNvSpPr txBox="1"/>
              <p:nvPr/>
            </p:nvSpPr>
            <p:spPr>
              <a:xfrm>
                <a:off x="4236515" y="3369219"/>
                <a:ext cx="1250093" cy="347248"/>
              </a:xfrm>
              <a:prstGeom prst="rect">
                <a:avLst/>
              </a:prstGeom>
              <a:noFill/>
            </p:spPr>
            <p:txBody>
              <a:bodyPr wrap="none" rtlCol="0">
                <a:spAutoFit/>
              </a:bodyPr>
              <a:lstStyle/>
              <a:p>
                <a:pPr algn="ctr"/>
                <a:r>
                  <a:rPr lang="zh-CN" altLang="en-US" dirty="0">
                    <a:solidFill>
                      <a:schemeClr val="bg1"/>
                    </a:solidFill>
                    <a:latin typeface="汉仪文黑-75简" panose="00020600040101010101" charset="-122"/>
                    <a:ea typeface="汉仪文黑-55简" panose="00020600040101010101" charset="-122"/>
                    <a:cs typeface="+mn-ea"/>
                    <a:sym typeface="+mn-lt"/>
                  </a:rPr>
                  <a:t>负责人签字</a:t>
                </a:r>
                <a:endParaRPr lang="zh-CN" altLang="en-US" dirty="0">
                  <a:solidFill>
                    <a:schemeClr val="bg1"/>
                  </a:solidFill>
                  <a:latin typeface="汉仪文黑-75简" panose="00020600040101010101" charset="-122"/>
                  <a:ea typeface="汉仪文黑-55简" panose="00020600040101010101" charset="-122"/>
                  <a:cs typeface="+mn-ea"/>
                  <a:sym typeface="+mn-lt"/>
                </a:endParaRPr>
              </a:p>
            </p:txBody>
          </p:sp>
          <p:sp>
            <p:nvSpPr>
              <p:cNvPr id="78" name="文本框 77"/>
              <p:cNvSpPr txBox="1"/>
              <p:nvPr/>
            </p:nvSpPr>
            <p:spPr>
              <a:xfrm>
                <a:off x="6794111" y="3369219"/>
                <a:ext cx="1034560" cy="347248"/>
              </a:xfrm>
              <a:prstGeom prst="rect">
                <a:avLst/>
              </a:prstGeom>
              <a:noFill/>
            </p:spPr>
            <p:txBody>
              <a:bodyPr wrap="none" rtlCol="0">
                <a:spAutoFit/>
              </a:bodyPr>
              <a:lstStyle/>
              <a:p>
                <a:pPr algn="ctr"/>
                <a:r>
                  <a:rPr lang="zh-CN" altLang="en-US" dirty="0">
                    <a:solidFill>
                      <a:schemeClr val="bg1"/>
                    </a:solidFill>
                    <a:latin typeface="汉仪文黑-75简" panose="00020600040101010101" charset="-122"/>
                    <a:ea typeface="汉仪文黑-55简" panose="00020600040101010101" charset="-122"/>
                    <a:cs typeface="+mn-ea"/>
                    <a:sym typeface="+mn-lt"/>
                  </a:rPr>
                  <a:t>审核制单</a:t>
                </a:r>
                <a:endParaRPr lang="zh-CN" altLang="en-US" dirty="0">
                  <a:solidFill>
                    <a:schemeClr val="bg1"/>
                  </a:solidFill>
                  <a:latin typeface="汉仪文黑-75简" panose="00020600040101010101" charset="-122"/>
                  <a:ea typeface="汉仪文黑-55简" panose="00020600040101010101" charset="-122"/>
                  <a:cs typeface="+mn-ea"/>
                  <a:sym typeface="+mn-lt"/>
                </a:endParaRPr>
              </a:p>
            </p:txBody>
          </p:sp>
          <p:sp>
            <p:nvSpPr>
              <p:cNvPr id="79" name="文本框 78"/>
              <p:cNvSpPr txBox="1"/>
              <p:nvPr/>
            </p:nvSpPr>
            <p:spPr>
              <a:xfrm>
                <a:off x="9013167" y="3369219"/>
                <a:ext cx="1465626" cy="347248"/>
              </a:xfrm>
              <a:prstGeom prst="rect">
                <a:avLst/>
              </a:prstGeom>
              <a:noFill/>
            </p:spPr>
            <p:txBody>
              <a:bodyPr wrap="none" rtlCol="0">
                <a:spAutoFit/>
              </a:bodyPr>
              <a:lstStyle/>
              <a:p>
                <a:pPr algn="ctr"/>
                <a:r>
                  <a:rPr lang="zh-CN" altLang="en-US" dirty="0">
                    <a:solidFill>
                      <a:schemeClr val="bg1"/>
                    </a:solidFill>
                    <a:latin typeface="汉仪文黑-75简" panose="00020600040101010101" charset="-122"/>
                    <a:ea typeface="汉仪文黑-55简" panose="00020600040101010101" charset="-122"/>
                    <a:cs typeface="+mn-ea"/>
                    <a:sym typeface="+mn-lt"/>
                  </a:rPr>
                  <a:t>凭证复核打款</a:t>
                </a:r>
                <a:endParaRPr lang="zh-CN" altLang="en-US" dirty="0">
                  <a:solidFill>
                    <a:schemeClr val="bg1"/>
                  </a:solidFill>
                  <a:latin typeface="汉仪文黑-75简" panose="00020600040101010101" charset="-122"/>
                  <a:ea typeface="汉仪文黑-55简" panose="00020600040101010101" charset="-122"/>
                  <a:cs typeface="+mn-ea"/>
                  <a:sym typeface="+mn-lt"/>
                </a:endParaRPr>
              </a:p>
            </p:txBody>
          </p:sp>
        </p:grpSp>
        <p:grpSp>
          <p:nvGrpSpPr>
            <p:cNvPr id="51" name="组合 50"/>
            <p:cNvGrpSpPr/>
            <p:nvPr/>
          </p:nvGrpSpPr>
          <p:grpSpPr>
            <a:xfrm>
              <a:off x="1052238" y="1706128"/>
              <a:ext cx="9957352" cy="1254539"/>
              <a:chOff x="-11554689" y="2805847"/>
              <a:chExt cx="9957352" cy="1254539"/>
            </a:xfrm>
          </p:grpSpPr>
          <p:cxnSp>
            <p:nvCxnSpPr>
              <p:cNvPr id="61" name="直接连接符 60"/>
              <p:cNvCxnSpPr/>
              <p:nvPr/>
            </p:nvCxnSpPr>
            <p:spPr>
              <a:xfrm>
                <a:off x="-11554689" y="2828707"/>
                <a:ext cx="99573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矩形: 圆角 61"/>
              <p:cNvSpPr/>
              <p:nvPr/>
            </p:nvSpPr>
            <p:spPr>
              <a:xfrm>
                <a:off x="-7139816" y="2805847"/>
                <a:ext cx="1180127" cy="457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11455036" y="3161544"/>
                <a:ext cx="9781540" cy="898842"/>
              </a:xfrm>
              <a:prstGeom prst="rect">
                <a:avLst/>
              </a:prstGeom>
              <a:noFill/>
            </p:spPr>
            <p:txBody>
              <a:bodyPr wrap="square" rtlCol="0">
                <a:spAutoFit/>
              </a:bodyPr>
              <a:lstStyle>
                <a:defPPr>
                  <a:defRPr lang="en-US"/>
                </a:defPPr>
                <a:lvl1pPr algn="r">
                  <a:lnSpc>
                    <a:spcPts val="2000"/>
                  </a:lnSpc>
                  <a:defRPr sz="1400">
                    <a:latin typeface="+mj-lt"/>
                  </a:defRPr>
                </a:lvl1pPr>
              </a:lstStyle>
              <a:p>
                <a:pPr marL="209550" algn="ctr">
                  <a:lnSpc>
                    <a:spcPct val="150000"/>
                  </a:lnSpc>
                  <a:spcAft>
                    <a:spcPts val="0"/>
                  </a:spcAft>
                </a:pPr>
                <a:r>
                  <a:rPr lang="zh-CN" altLang="zh-CN" sz="1800" kern="100" dirty="0">
                    <a:latin typeface="汉仪文黑-75简" panose="00020600040101010101" charset="-122"/>
                    <a:ea typeface="汉仪文黑-55简" panose="00020600040101010101" charset="-122"/>
                    <a:cs typeface="宋体" panose="02010600030101010101" pitchFamily="2" charset="-122"/>
                  </a:rPr>
                  <a:t>因工作需要出差，无论是否借款，出差前均应填写</a:t>
                </a:r>
                <a:r>
                  <a:rPr lang="zh-CN" altLang="zh-CN" sz="1800" kern="100" dirty="0">
                    <a:solidFill>
                      <a:srgbClr val="FF0000"/>
                    </a:solidFill>
                    <a:latin typeface="汉仪文黑-75简" panose="00020600040101010101" charset="-122"/>
                    <a:ea typeface="汉仪文黑-55简" panose="00020600040101010101" charset="-122"/>
                    <a:cs typeface="宋体" panose="02010600030101010101" pitchFamily="2" charset="-122"/>
                  </a:rPr>
                  <a:t>“出差计划”</a:t>
                </a:r>
                <a:r>
                  <a:rPr lang="zh-CN" altLang="zh-CN" sz="1800" kern="100" dirty="0">
                    <a:latin typeface="汉仪文黑-75简" panose="00020600040101010101" charset="-122"/>
                    <a:ea typeface="汉仪文黑-55简" panose="00020600040101010101" charset="-122"/>
                    <a:cs typeface="宋体" panose="02010600030101010101" pitchFamily="2" charset="-122"/>
                  </a:rPr>
                  <a:t>，明确出差任务、出行路线</a:t>
                </a:r>
                <a:r>
                  <a:rPr lang="zh-CN" altLang="en-US" sz="1800" kern="100" dirty="0">
                    <a:latin typeface="汉仪文黑-75简" panose="00020600040101010101" charset="-122"/>
                    <a:ea typeface="汉仪文黑-55简" panose="00020600040101010101" charset="-122"/>
                    <a:cs typeface="宋体" panose="02010600030101010101" pitchFamily="2" charset="-122"/>
                  </a:rPr>
                  <a:t>等</a:t>
                </a:r>
                <a:r>
                  <a:rPr lang="zh-CN" altLang="zh-CN" sz="1800" kern="100" dirty="0">
                    <a:latin typeface="汉仪文黑-75简" panose="00020600040101010101" charset="-122"/>
                    <a:ea typeface="汉仪文黑-55简" panose="00020600040101010101" charset="-122"/>
                    <a:cs typeface="宋体" panose="02010600030101010101" pitchFamily="2" charset="-122"/>
                  </a:rPr>
                  <a:t>，出差申请单应由部门主管审核签字</a:t>
                </a:r>
                <a:r>
                  <a:rPr lang="zh-CN" altLang="en-US" sz="1800" kern="100" dirty="0">
                    <a:latin typeface="汉仪文黑-75简" panose="00020600040101010101" charset="-122"/>
                    <a:ea typeface="汉仪文黑-55简" panose="00020600040101010101" charset="-122"/>
                    <a:cs typeface="宋体" panose="02010600030101010101" pitchFamily="2" charset="-122"/>
                  </a:rPr>
                  <a:t>，</a:t>
                </a:r>
                <a:r>
                  <a:rPr lang="zh-CN" altLang="zh-CN" sz="1800" kern="100" dirty="0">
                    <a:latin typeface="汉仪文黑-75简" panose="00020600040101010101" charset="-122"/>
                    <a:ea typeface="汉仪文黑-55简" panose="00020600040101010101" charset="-122"/>
                    <a:cs typeface="宋体" panose="02010600030101010101" pitchFamily="2" charset="-122"/>
                  </a:rPr>
                  <a:t>未经过审批的，不予借支和报销差旅费。</a:t>
                </a:r>
                <a:endParaRPr lang="zh-CN" altLang="zh-CN" sz="1200" kern="100" dirty="0">
                  <a:latin typeface="汉仪文黑-75简" panose="00020600040101010101" charset="-122"/>
                  <a:ea typeface="汉仪文黑-55简" panose="00020600040101010101" charset="-122"/>
                  <a:cs typeface="宋体" panose="02010600030101010101" pitchFamily="2" charset="-122"/>
                </a:endParaRPr>
              </a:p>
            </p:txBody>
          </p:sp>
        </p:grpSp>
        <p:sp>
          <p:nvSpPr>
            <p:cNvPr id="52" name="文本框 51"/>
            <p:cNvSpPr txBox="1"/>
            <p:nvPr/>
          </p:nvSpPr>
          <p:spPr>
            <a:xfrm>
              <a:off x="1433806" y="4286630"/>
              <a:ext cx="1936732" cy="1415934"/>
            </a:xfrm>
            <a:prstGeom prst="rect">
              <a:avLst/>
            </a:prstGeom>
            <a:noFill/>
          </p:spPr>
          <p:txBody>
            <a:bodyPr wrap="square" rtlCol="0">
              <a:spAutoFit/>
            </a:bodyPr>
            <a:lstStyle>
              <a:defPPr>
                <a:defRPr lang="zh-CN"/>
              </a:defPPr>
              <a:lvl1pPr>
                <a:lnSpc>
                  <a:spcPct val="150000"/>
                </a:lnSpc>
                <a:defRPr>
                  <a:latin typeface="+mj-ea"/>
                  <a:ea typeface="+mj-ea"/>
                </a:defRPr>
              </a:lvl1pPr>
              <a:lvl2pPr defTabSz="914400"/>
              <a:lvl3pPr defTabSz="914400"/>
              <a:lvl4pPr defTabSz="914400"/>
              <a:lvl5pPr defTabSz="914400"/>
              <a:lvl6pPr defTabSz="914400"/>
              <a:lvl7pPr defTabSz="914400"/>
              <a:lvl8pPr defTabSz="914400"/>
              <a:lvl9pPr defTabSz="914400"/>
            </a:lstStyle>
            <a:p>
              <a:pPr>
                <a:lnSpc>
                  <a:spcPts val="2200"/>
                </a:lnSpc>
              </a:pPr>
              <a:r>
                <a:rPr lang="zh-CN" altLang="zh-CN" sz="1600" dirty="0">
                  <a:latin typeface="汉仪文黑-75简" panose="00020600040101010101" charset="-122"/>
                  <a:ea typeface="汉仪文黑-55简" panose="00020600040101010101" charset="-122"/>
                </a:rPr>
                <a:t>出差人填写好差旅费报销单，将票据粘在粘贴单上，由报销人签字，经部门主管或经理确认。</a:t>
              </a:r>
              <a:endParaRPr lang="zh-CN" altLang="zh-CN" sz="1600" dirty="0">
                <a:latin typeface="汉仪文黑-75简" panose="00020600040101010101" charset="-122"/>
                <a:ea typeface="汉仪文黑-55简" panose="00020600040101010101" charset="-122"/>
              </a:endParaRPr>
            </a:p>
          </p:txBody>
        </p:sp>
        <p:sp>
          <p:nvSpPr>
            <p:cNvPr id="80" name="文本框 79"/>
            <p:cNvSpPr txBox="1"/>
            <p:nvPr/>
          </p:nvSpPr>
          <p:spPr>
            <a:xfrm>
              <a:off x="3889701" y="4542338"/>
              <a:ext cx="1936732" cy="883686"/>
            </a:xfrm>
            <a:prstGeom prst="rect">
              <a:avLst/>
            </a:prstGeom>
            <a:noFill/>
          </p:spPr>
          <p:txBody>
            <a:bodyPr wrap="square" rtlCol="0">
              <a:spAutoFit/>
            </a:bodyPr>
            <a:lstStyle>
              <a:defPPr>
                <a:defRPr lang="zh-CN"/>
              </a:defPPr>
              <a:lvl1pPr>
                <a:lnSpc>
                  <a:spcPts val="2200"/>
                </a:lnSpc>
                <a:defRPr sz="1600">
                  <a:latin typeface="+mn-ea"/>
                </a:defRPr>
              </a:lvl1pPr>
              <a:lvl2pPr defTabSz="914400"/>
              <a:lvl3pPr defTabSz="914400"/>
              <a:lvl4pPr defTabSz="914400"/>
              <a:lvl5pPr defTabSz="914400"/>
              <a:lvl6pPr defTabSz="914400"/>
              <a:lvl7pPr defTabSz="914400"/>
              <a:lvl8pPr defTabSz="914400"/>
              <a:lvl9pPr defTabSz="914400"/>
            </a:lstStyle>
            <a:p>
              <a:r>
                <a:rPr lang="zh-CN" altLang="en-US" dirty="0">
                  <a:latin typeface="汉仪文黑-75简" panose="00020600040101010101" charset="-122"/>
                  <a:ea typeface="汉仪文黑-55简" panose="00020600040101010101" charset="-122"/>
                </a:rPr>
                <a:t>单位</a:t>
              </a:r>
              <a:r>
                <a:rPr lang="zh-CN" altLang="zh-CN" dirty="0">
                  <a:latin typeface="汉仪文黑-75简" panose="00020600040101010101" charset="-122"/>
                  <a:ea typeface="汉仪文黑-55简" panose="00020600040101010101" charset="-122"/>
                </a:rPr>
                <a:t>负责人审批签字</a:t>
              </a:r>
              <a:r>
                <a:rPr lang="zh-CN" altLang="en-US" dirty="0">
                  <a:latin typeface="汉仪文黑-75简" panose="00020600040101010101" charset="-122"/>
                  <a:ea typeface="汉仪文黑-55简" panose="00020600040101010101" charset="-122"/>
                </a:rPr>
                <a:t>后交由总经理签字审核确认。</a:t>
              </a:r>
              <a:endParaRPr lang="zh-CN" altLang="zh-CN" dirty="0">
                <a:latin typeface="汉仪文黑-75简" panose="00020600040101010101" charset="-122"/>
                <a:ea typeface="汉仪文黑-55简" panose="00020600040101010101" charset="-122"/>
              </a:endParaRPr>
            </a:p>
          </p:txBody>
        </p:sp>
        <p:sp>
          <p:nvSpPr>
            <p:cNvPr id="89" name="文本框 88"/>
            <p:cNvSpPr txBox="1"/>
            <p:nvPr/>
          </p:nvSpPr>
          <p:spPr>
            <a:xfrm>
              <a:off x="6335087" y="4552632"/>
              <a:ext cx="1936732" cy="883686"/>
            </a:xfrm>
            <a:prstGeom prst="rect">
              <a:avLst/>
            </a:prstGeom>
            <a:noFill/>
          </p:spPr>
          <p:txBody>
            <a:bodyPr wrap="square" rtlCol="0">
              <a:spAutoFit/>
            </a:bodyPr>
            <a:lstStyle>
              <a:defPPr>
                <a:defRPr lang="zh-CN"/>
              </a:defPPr>
              <a:lvl1pPr>
                <a:lnSpc>
                  <a:spcPts val="2200"/>
                </a:lnSpc>
                <a:defRPr sz="1600">
                  <a:latin typeface="+mn-ea"/>
                </a:defRPr>
              </a:lvl1pPr>
              <a:lvl2pPr defTabSz="914400"/>
              <a:lvl3pPr defTabSz="914400"/>
              <a:lvl4pPr defTabSz="914400"/>
              <a:lvl5pPr defTabSz="914400"/>
              <a:lvl6pPr defTabSz="914400"/>
              <a:lvl7pPr defTabSz="914400"/>
              <a:lvl8pPr defTabSz="914400"/>
              <a:lvl9pPr defTabSz="914400"/>
            </a:lstStyle>
            <a:p>
              <a:r>
                <a:rPr lang="zh-CN" altLang="zh-CN" dirty="0">
                  <a:latin typeface="汉仪文黑-75简" panose="00020600040101010101" charset="-122"/>
                  <a:ea typeface="汉仪文黑-55简" panose="00020600040101010101" charset="-122"/>
                </a:rPr>
                <a:t>会计审核制单，预借款予以冲销，款项多退少补</a:t>
              </a:r>
              <a:r>
                <a:rPr lang="zh-CN" altLang="en-US" dirty="0">
                  <a:latin typeface="汉仪文黑-75简" panose="00020600040101010101" charset="-122"/>
                  <a:ea typeface="汉仪文黑-55简" panose="00020600040101010101" charset="-122"/>
                </a:rPr>
                <a:t>。</a:t>
              </a:r>
              <a:endParaRPr lang="zh-CN" altLang="zh-CN" dirty="0">
                <a:latin typeface="汉仪文黑-75简" panose="00020600040101010101" charset="-122"/>
                <a:ea typeface="汉仪文黑-55简" panose="00020600040101010101" charset="-122"/>
              </a:endParaRPr>
            </a:p>
          </p:txBody>
        </p:sp>
        <p:sp>
          <p:nvSpPr>
            <p:cNvPr id="91" name="文本框 90"/>
            <p:cNvSpPr txBox="1"/>
            <p:nvPr/>
          </p:nvSpPr>
          <p:spPr>
            <a:xfrm>
              <a:off x="8787139" y="4552632"/>
              <a:ext cx="1936732" cy="883686"/>
            </a:xfrm>
            <a:prstGeom prst="rect">
              <a:avLst/>
            </a:prstGeom>
            <a:noFill/>
          </p:spPr>
          <p:txBody>
            <a:bodyPr wrap="square" rtlCol="0">
              <a:spAutoFit/>
            </a:bodyPr>
            <a:lstStyle>
              <a:defPPr>
                <a:defRPr lang="zh-CN"/>
              </a:defPPr>
              <a:lvl1pPr>
                <a:lnSpc>
                  <a:spcPts val="2200"/>
                </a:lnSpc>
                <a:defRPr sz="1600">
                  <a:latin typeface="+mn-ea"/>
                </a:defRPr>
              </a:lvl1pPr>
              <a:lvl2pPr defTabSz="914400"/>
              <a:lvl3pPr defTabSz="914400"/>
              <a:lvl4pPr defTabSz="914400"/>
              <a:lvl5pPr defTabSz="914400"/>
              <a:lvl6pPr defTabSz="914400"/>
              <a:lvl7pPr defTabSz="914400"/>
              <a:lvl8pPr defTabSz="914400"/>
              <a:lvl9pPr defTabSz="914400"/>
            </a:lstStyle>
            <a:p>
              <a:r>
                <a:rPr lang="zh-CN" altLang="zh-CN" dirty="0">
                  <a:latin typeface="汉仪文黑-75简" panose="00020600040101010101" charset="-122"/>
                  <a:ea typeface="汉仪文黑-55简" panose="00020600040101010101" charset="-122"/>
                </a:rPr>
                <a:t>会计复核凭证。</a:t>
              </a:r>
              <a:endParaRPr lang="zh-CN" altLang="zh-CN" dirty="0">
                <a:latin typeface="汉仪文黑-75简" panose="00020600040101010101" charset="-122"/>
                <a:ea typeface="汉仪文黑-55简" panose="00020600040101010101" charset="-122"/>
              </a:endParaRPr>
            </a:p>
            <a:p>
              <a:r>
                <a:rPr lang="zh-CN" altLang="zh-CN" dirty="0">
                  <a:latin typeface="汉仪文黑-75简" panose="00020600040101010101" charset="-122"/>
                  <a:ea typeface="汉仪文黑-55简" panose="00020600040101010101" charset="-122"/>
                </a:rPr>
                <a:t>出纳办理：现金、支票收付。</a:t>
              </a:r>
              <a:endParaRPr lang="zh-CN" altLang="zh-CN" dirty="0">
                <a:latin typeface="汉仪文黑-75简" panose="00020600040101010101" charset="-122"/>
                <a:ea typeface="汉仪文黑-55简" panose="0002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 y="98494"/>
            <a:ext cx="12192001" cy="744166"/>
            <a:chOff x="-1" y="98494"/>
            <a:chExt cx="12192001" cy="744166"/>
          </a:xfrm>
        </p:grpSpPr>
        <p:grpSp>
          <p:nvGrpSpPr>
            <p:cNvPr id="8" name="组合 7"/>
            <p:cNvGrpSpPr/>
            <p:nvPr/>
          </p:nvGrpSpPr>
          <p:grpSpPr>
            <a:xfrm>
              <a:off x="-1" y="770660"/>
              <a:ext cx="12192001" cy="72000"/>
              <a:chOff x="-1" y="758480"/>
              <a:chExt cx="12192001" cy="72000"/>
            </a:xfrm>
          </p:grpSpPr>
          <p:cxnSp>
            <p:nvCxnSpPr>
              <p:cNvPr id="6" name="直接连接符 5"/>
              <p:cNvCxnSpPr/>
              <p:nvPr/>
            </p:nvCxnSpPr>
            <p:spPr>
              <a:xfrm>
                <a:off x="-1" y="794480"/>
                <a:ext cx="121920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圆角 6"/>
              <p:cNvSpPr/>
              <p:nvPr/>
            </p:nvSpPr>
            <p:spPr>
              <a:xfrm>
                <a:off x="8259580" y="758480"/>
                <a:ext cx="3932420" cy="72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109111" y="155644"/>
              <a:ext cx="2983585" cy="582358"/>
              <a:chOff x="109111" y="155644"/>
              <a:chExt cx="2983585" cy="582358"/>
            </a:xfrm>
          </p:grpSpPr>
          <p:sp>
            <p:nvSpPr>
              <p:cNvPr id="9" name="文本框 8"/>
              <p:cNvSpPr txBox="1"/>
              <p:nvPr/>
            </p:nvSpPr>
            <p:spPr>
              <a:xfrm>
                <a:off x="887747" y="190083"/>
                <a:ext cx="2204949" cy="491490"/>
              </a:xfrm>
              <a:prstGeom prst="rect">
                <a:avLst/>
              </a:prstGeom>
              <a:noFill/>
            </p:spPr>
            <p:txBody>
              <a:bodyPr wrap="none" rtlCol="0">
                <a:spAutoFit/>
              </a:bodyPr>
              <a:lstStyle/>
              <a:p>
                <a:pPr lvl="0" algn="l">
                  <a:buClrTx/>
                  <a:buSzTx/>
                  <a:buFontTx/>
                </a:pPr>
                <a:r>
                  <a:rPr lang="zh-CN" altLang="en-US" sz="2600" dirty="0">
                    <a:latin typeface="汉仪旗黑-60简" panose="00020600040101010101" charset="-122"/>
                    <a:ea typeface="汉仪旗黑-60简" panose="00020600040101010101" charset="-122"/>
                    <a:cs typeface="宋体" panose="02010600030101010101" pitchFamily="2" charset="-122"/>
                    <a:sym typeface="Segoe UI" panose="020B0502040204020203" pitchFamily="34" charset="0"/>
                  </a:rPr>
                  <a:t>出差补助标准</a:t>
                </a:r>
                <a:endParaRPr lang="zh-CN" altLang="en-US" sz="2600" dirty="0">
                  <a:latin typeface="汉仪旗黑-60简" panose="00020600040101010101" charset="-122"/>
                  <a:ea typeface="汉仪旗黑-60简" panose="00020600040101010101" charset="-122"/>
                  <a:cs typeface="宋体" panose="02010600030101010101" pitchFamily="2" charset="-122"/>
                  <a:sym typeface="Segoe UI" panose="020B0502040204020203" pitchFamily="34" charset="0"/>
                </a:endParaRPr>
              </a:p>
            </p:txBody>
          </p:sp>
          <p:sp>
            <p:nvSpPr>
              <p:cNvPr id="14" name="文本框 13"/>
              <p:cNvSpPr txBox="1"/>
              <p:nvPr/>
            </p:nvSpPr>
            <p:spPr>
              <a:xfrm>
                <a:off x="109111" y="155644"/>
                <a:ext cx="783330" cy="582358"/>
              </a:xfrm>
              <a:prstGeom prst="rect">
                <a:avLst/>
              </a:prstGeom>
              <a:noFill/>
            </p:spPr>
            <p:txBody>
              <a:bodyPr wrap="none" rtlCol="0">
                <a:spAutoFit/>
              </a:bodyPr>
              <a:lstStyle/>
              <a:p>
                <a:r>
                  <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rPr>
                  <a:t>2.4</a:t>
                </a:r>
                <a:endPar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sp>
          <p:nvSpPr>
            <p:cNvPr id="16" name="文本框 15"/>
            <p:cNvSpPr txBox="1"/>
            <p:nvPr/>
          </p:nvSpPr>
          <p:spPr>
            <a:xfrm>
              <a:off x="11107622" y="98494"/>
              <a:ext cx="932180" cy="521970"/>
            </a:xfrm>
            <a:prstGeom prst="rect">
              <a:avLst/>
            </a:prstGeom>
            <a:noFill/>
          </p:spPr>
          <p:txBody>
            <a:bodyPr wrap="none" rtlCol="0">
              <a:spAutoFit/>
            </a:bodyPr>
            <a:lstStyle/>
            <a:p>
              <a:r>
                <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rPr>
                <a:t>logo</a:t>
              </a:r>
              <a:endPar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grpSp>
        <p:nvGrpSpPr>
          <p:cNvPr id="2" name="组合 1"/>
          <p:cNvGrpSpPr/>
          <p:nvPr/>
        </p:nvGrpSpPr>
        <p:grpSpPr>
          <a:xfrm>
            <a:off x="513228" y="1465318"/>
            <a:ext cx="11032193" cy="4939030"/>
            <a:chOff x="513228" y="1465318"/>
            <a:chExt cx="11032193" cy="4939030"/>
          </a:xfrm>
        </p:grpSpPr>
        <p:sp>
          <p:nvSpPr>
            <p:cNvPr id="33" name="矩形 32"/>
            <p:cNvSpPr/>
            <p:nvPr/>
          </p:nvSpPr>
          <p:spPr>
            <a:xfrm>
              <a:off x="513228" y="1465318"/>
              <a:ext cx="8421221" cy="4939030"/>
            </a:xfrm>
            <a:prstGeom prst="rect">
              <a:avLst/>
            </a:prstGeom>
          </p:spPr>
          <p:txBody>
            <a:bodyPr wrap="square">
              <a:spAutoFit/>
            </a:bodyPr>
            <a:lstStyle/>
            <a:p>
              <a:pPr marL="457200" lvl="0" indent="-457200">
                <a:lnSpc>
                  <a:spcPct val="150000"/>
                </a:lnSpc>
                <a:spcAft>
                  <a:spcPts val="0"/>
                </a:spcAft>
                <a:buFont typeface="+mj-lt"/>
                <a:buAutoNum type="arabicPeriod"/>
                <a:tabLst>
                  <a:tab pos="800100" algn="l"/>
                </a:tabLst>
              </a:pPr>
              <a:r>
                <a:rPr lang="zh-CN" altLang="zh-CN" sz="2100" kern="100" dirty="0">
                  <a:latin typeface="汉仪文黑-75简" panose="00020600040101010101" charset="-122"/>
                  <a:ea typeface="汉仪文黑-55简" panose="00020600040101010101" charset="-122"/>
                </a:rPr>
                <a:t>报销时均以实际有效票据为准，超出标准的部分公司不予报销，公司将低于标准的</a:t>
              </a:r>
              <a:r>
                <a:rPr lang="zh-CN" altLang="zh-CN" sz="2100" kern="100" dirty="0">
                  <a:solidFill>
                    <a:srgbClr val="FF0000"/>
                  </a:solidFill>
                  <a:latin typeface="汉仪文黑-75简" panose="00020600040101010101" charset="-122"/>
                  <a:ea typeface="汉仪文黑-55简" panose="00020600040101010101" charset="-122"/>
                </a:rPr>
                <a:t>部分的</a:t>
              </a:r>
              <a:r>
                <a:rPr lang="en-US" altLang="zh-CN" sz="2100" kern="100" dirty="0">
                  <a:solidFill>
                    <a:srgbClr val="FF0000"/>
                  </a:solidFill>
                  <a:latin typeface="汉仪文黑-75简" panose="00020600040101010101" charset="-122"/>
                  <a:ea typeface="汉仪文黑-55简" panose="00020600040101010101" charset="-122"/>
                </a:rPr>
                <a:t>50%</a:t>
              </a:r>
              <a:r>
                <a:rPr lang="zh-CN" altLang="zh-CN" sz="2100" kern="100" dirty="0">
                  <a:latin typeface="汉仪文黑-75简" panose="00020600040101010101" charset="-122"/>
                  <a:ea typeface="汉仪文黑-55简" panose="00020600040101010101" charset="-122"/>
                </a:rPr>
                <a:t>做为奖励；</a:t>
              </a:r>
              <a:endParaRPr lang="zh-CN" altLang="zh-CN" sz="2100" kern="100" dirty="0">
                <a:latin typeface="汉仪文黑-75简" panose="00020600040101010101" charset="-122"/>
                <a:ea typeface="汉仪文黑-55简" panose="00020600040101010101" charset="-122"/>
              </a:endParaRPr>
            </a:p>
            <a:p>
              <a:pPr marL="457200" indent="-457200">
                <a:lnSpc>
                  <a:spcPct val="150000"/>
                </a:lnSpc>
                <a:spcAft>
                  <a:spcPts val="0"/>
                </a:spcAft>
                <a:buFont typeface="+mj-lt"/>
                <a:buAutoNum type="arabicPeriod"/>
              </a:pPr>
              <a:r>
                <a:rPr lang="zh-CN" altLang="zh-CN" sz="2100" kern="100" dirty="0">
                  <a:latin typeface="汉仪文黑-75简" panose="00020600040101010101" charset="-122"/>
                  <a:ea typeface="汉仪文黑-55简" panose="00020600040101010101" charset="-122"/>
                </a:rPr>
                <a:t>住宿原则，如是</a:t>
              </a:r>
              <a:r>
                <a:rPr lang="zh-CN" altLang="zh-CN" sz="2100" kern="100" dirty="0">
                  <a:solidFill>
                    <a:srgbClr val="FF0000"/>
                  </a:solidFill>
                  <a:latin typeface="汉仪文黑-75简" panose="00020600040101010101" charset="-122"/>
                  <a:ea typeface="汉仪文黑-55简" panose="00020600040101010101" charset="-122"/>
                </a:rPr>
                <a:t>同性别</a:t>
              </a:r>
              <a:r>
                <a:rPr lang="en-US" altLang="zh-CN" sz="2100" kern="100" dirty="0">
                  <a:solidFill>
                    <a:srgbClr val="FF0000"/>
                  </a:solidFill>
                  <a:latin typeface="汉仪文黑-75简" panose="00020600040101010101" charset="-122"/>
                  <a:ea typeface="汉仪文黑-55简" panose="00020600040101010101" charset="-122"/>
                </a:rPr>
                <a:t>2</a:t>
              </a:r>
              <a:r>
                <a:rPr lang="zh-CN" altLang="zh-CN" sz="2100" kern="100" dirty="0">
                  <a:solidFill>
                    <a:srgbClr val="FF0000"/>
                  </a:solidFill>
                  <a:latin typeface="汉仪文黑-75简" panose="00020600040101010101" charset="-122"/>
                  <a:ea typeface="汉仪文黑-55简" panose="00020600040101010101" charset="-122"/>
                </a:rPr>
                <a:t>人</a:t>
              </a:r>
              <a:r>
                <a:rPr lang="zh-CN" altLang="zh-CN" sz="2100" kern="100" dirty="0">
                  <a:latin typeface="汉仪文黑-75简" panose="00020600040101010101" charset="-122"/>
                  <a:ea typeface="汉仪文黑-55简" panose="00020600040101010101" charset="-122"/>
                </a:rPr>
                <a:t>或多人出差，采用拼房合住方式；</a:t>
              </a:r>
              <a:endParaRPr lang="zh-CN" altLang="zh-CN" sz="2100" kern="100" dirty="0">
                <a:latin typeface="汉仪文黑-75简" panose="00020600040101010101" charset="-122"/>
                <a:ea typeface="汉仪文黑-55简" panose="00020600040101010101" charset="-122"/>
              </a:endParaRPr>
            </a:p>
            <a:p>
              <a:pPr marL="457200" indent="-457200">
                <a:lnSpc>
                  <a:spcPct val="150000"/>
                </a:lnSpc>
                <a:spcAft>
                  <a:spcPts val="0"/>
                </a:spcAft>
                <a:buFont typeface="+mj-lt"/>
                <a:buAutoNum type="arabicPeriod"/>
              </a:pPr>
              <a:r>
                <a:rPr lang="zh-CN" altLang="zh-CN" sz="2100" kern="100" dirty="0">
                  <a:latin typeface="汉仪文黑-75简" panose="00020600040101010101" charset="-122"/>
                  <a:ea typeface="汉仪文黑-55简" panose="00020600040101010101" charset="-122"/>
                </a:rPr>
                <a:t>若客户或第三方公司已经承担食宿费，则不另行报销；</a:t>
              </a:r>
              <a:endParaRPr lang="en-US" altLang="zh-CN" sz="2100" kern="100" dirty="0">
                <a:latin typeface="汉仪文黑-75简" panose="00020600040101010101" charset="-122"/>
                <a:ea typeface="汉仪文黑-55简" panose="00020600040101010101" charset="-122"/>
              </a:endParaRPr>
            </a:p>
            <a:p>
              <a:pPr marL="457200" indent="-457200">
                <a:lnSpc>
                  <a:spcPct val="150000"/>
                </a:lnSpc>
                <a:spcAft>
                  <a:spcPts val="0"/>
                </a:spcAft>
                <a:buFont typeface="+mj-lt"/>
                <a:buAutoNum type="arabicPeriod"/>
              </a:pPr>
              <a:r>
                <a:rPr lang="zh-CN" altLang="zh-CN" sz="2100" kern="100" dirty="0">
                  <a:latin typeface="汉仪文黑-75简" panose="00020600040101010101" charset="-122"/>
                  <a:ea typeface="汉仪文黑-55简" panose="00020600040101010101" charset="-122"/>
                </a:rPr>
                <a:t>大型培训及公司活动由组织部门统一领款报销，则不另行报销。</a:t>
              </a:r>
              <a:endParaRPr lang="zh-CN" altLang="zh-CN" sz="2100" kern="100" dirty="0">
                <a:latin typeface="汉仪文黑-75简" panose="00020600040101010101" charset="-122"/>
                <a:ea typeface="汉仪文黑-55简" panose="00020600040101010101" charset="-122"/>
              </a:endParaRPr>
            </a:p>
            <a:p>
              <a:pPr marL="457200" lvl="0" indent="-457200">
                <a:lnSpc>
                  <a:spcPct val="150000"/>
                </a:lnSpc>
                <a:spcAft>
                  <a:spcPts val="0"/>
                </a:spcAft>
                <a:buFont typeface="+mj-lt"/>
                <a:buAutoNum type="arabicPeriod"/>
              </a:pPr>
              <a:r>
                <a:rPr lang="zh-CN" altLang="zh-CN" sz="2100" kern="100" dirty="0">
                  <a:latin typeface="汉仪文黑-75简" panose="00020600040101010101" charset="-122"/>
                  <a:ea typeface="汉仪文黑-55简" panose="00020600040101010101" charset="-122"/>
                </a:rPr>
                <a:t>出差补助计算方式：按</a:t>
              </a:r>
              <a:r>
                <a:rPr lang="zh-CN" altLang="zh-CN" sz="2100" kern="100" dirty="0">
                  <a:solidFill>
                    <a:srgbClr val="FF0000"/>
                  </a:solidFill>
                  <a:latin typeface="汉仪文黑-75简" panose="00020600040101010101" charset="-122"/>
                  <a:ea typeface="汉仪文黑-55简" panose="00020600040101010101" charset="-122"/>
                </a:rPr>
                <a:t>自然天数</a:t>
              </a:r>
              <a:r>
                <a:rPr lang="zh-CN" altLang="zh-CN" sz="2100" kern="100" dirty="0">
                  <a:latin typeface="汉仪文黑-75简" panose="00020600040101010101" charset="-122"/>
                  <a:ea typeface="汉仪文黑-55简" panose="00020600040101010101" charset="-122"/>
                </a:rPr>
                <a:t>计算，出差半天按半天计算补助</a:t>
              </a:r>
              <a:r>
                <a:rPr lang="zh-CN" altLang="en-US" sz="2100" kern="100" dirty="0">
                  <a:latin typeface="汉仪文黑-75简" panose="00020600040101010101" charset="-122"/>
                  <a:ea typeface="汉仪文黑-55简" panose="00020600040101010101" charset="-122"/>
                </a:rPr>
                <a:t>。</a:t>
              </a:r>
              <a:endParaRPr lang="en-US" altLang="zh-CN" sz="2100" kern="100" dirty="0">
                <a:latin typeface="汉仪文黑-75简" panose="00020600040101010101" charset="-122"/>
                <a:ea typeface="汉仪文黑-55简" panose="00020600040101010101" charset="-122"/>
              </a:endParaRPr>
            </a:p>
            <a:p>
              <a:pPr marL="457200" lvl="0" indent="-457200">
                <a:lnSpc>
                  <a:spcPct val="150000"/>
                </a:lnSpc>
                <a:spcAft>
                  <a:spcPts val="0"/>
                </a:spcAft>
                <a:buFont typeface="+mj-lt"/>
                <a:buAutoNum type="arabicPeriod"/>
              </a:pPr>
              <a:r>
                <a:rPr lang="zh-CN" altLang="zh-CN" sz="2100" kern="100" dirty="0">
                  <a:latin typeface="汉仪文黑-75简" panose="00020600040101010101" charset="-122"/>
                  <a:ea typeface="汉仪文黑-55简" panose="00020600040101010101" charset="-122"/>
                </a:rPr>
                <a:t>出差补助发放形式：由出差人员填写</a:t>
              </a:r>
              <a:r>
                <a:rPr lang="zh-CN" altLang="zh-CN" sz="2100" kern="100" dirty="0">
                  <a:solidFill>
                    <a:srgbClr val="FF0000"/>
                  </a:solidFill>
                  <a:latin typeface="汉仪文黑-75简" panose="00020600040101010101" charset="-122"/>
                  <a:ea typeface="汉仪文黑-55简" panose="00020600040101010101" charset="-122"/>
                </a:rPr>
                <a:t>报销单</a:t>
              </a:r>
              <a:r>
                <a:rPr lang="zh-CN" altLang="zh-CN" sz="2100" kern="100" dirty="0">
                  <a:latin typeface="汉仪文黑-75简" panose="00020600040101010101" charset="-122"/>
                  <a:ea typeface="汉仪文黑-55简" panose="00020600040101010101" charset="-122"/>
                </a:rPr>
                <a:t>，单据上注明出差天数与补助金额，报销时统一办理。</a:t>
              </a:r>
              <a:endParaRPr lang="en-US" altLang="zh-CN" sz="2100" kern="100" dirty="0">
                <a:latin typeface="汉仪文黑-75简" panose="00020600040101010101" charset="-122"/>
                <a:ea typeface="汉仪文黑-55简" panose="00020600040101010101" charset="-122"/>
              </a:endParaRPr>
            </a:p>
            <a:p>
              <a:pPr marL="457200" lvl="0" indent="-457200">
                <a:lnSpc>
                  <a:spcPct val="150000"/>
                </a:lnSpc>
                <a:spcAft>
                  <a:spcPts val="0"/>
                </a:spcAft>
                <a:buFont typeface="+mj-lt"/>
                <a:buAutoNum type="arabicPeriod"/>
              </a:pPr>
              <a:r>
                <a:rPr lang="zh-CN" altLang="zh-CN" sz="2100" kern="100" dirty="0">
                  <a:latin typeface="汉仪文黑-75简" panose="00020600040101010101" charset="-122"/>
                  <a:ea typeface="汉仪文黑-55简" panose="00020600040101010101" charset="-122"/>
                </a:rPr>
                <a:t>长期驻外补贴：同一地点连续出差</a:t>
              </a:r>
              <a:r>
                <a:rPr lang="en-US" altLang="zh-CN" sz="2100" kern="100" dirty="0">
                  <a:solidFill>
                    <a:srgbClr val="FF0000"/>
                  </a:solidFill>
                  <a:latin typeface="汉仪文黑-75简" panose="00020600040101010101" charset="-122"/>
                  <a:ea typeface="汉仪文黑-55简" panose="00020600040101010101" charset="-122"/>
                </a:rPr>
                <a:t>10</a:t>
              </a:r>
              <a:r>
                <a:rPr lang="zh-CN" altLang="zh-CN" sz="2100" kern="100" dirty="0">
                  <a:solidFill>
                    <a:srgbClr val="FF0000"/>
                  </a:solidFill>
                  <a:latin typeface="汉仪文黑-75简" panose="00020600040101010101" charset="-122"/>
                  <a:ea typeface="汉仪文黑-55简" panose="00020600040101010101" charset="-122"/>
                </a:rPr>
                <a:t>天以上</a:t>
              </a:r>
              <a:r>
                <a:rPr lang="zh-CN" altLang="zh-CN" sz="2100" kern="100" dirty="0">
                  <a:latin typeface="汉仪文黑-75简" panose="00020600040101010101" charset="-122"/>
                  <a:ea typeface="汉仪文黑-55简" panose="00020600040101010101" charset="-122"/>
                </a:rPr>
                <a:t>为长期出差，不发放出差补助，可申请长期驻外补贴</a:t>
              </a:r>
              <a:endParaRPr lang="zh-CN" altLang="zh-CN" sz="2100" kern="100" dirty="0">
                <a:effectLst/>
                <a:latin typeface="汉仪文黑-75简" panose="00020600040101010101" charset="-122"/>
                <a:ea typeface="汉仪文黑-55简" panose="00020600040101010101" charset="-122"/>
              </a:endParaRPr>
            </a:p>
          </p:txBody>
        </p:sp>
        <p:sp>
          <p:nvSpPr>
            <p:cNvPr id="50" name="矩形 49"/>
            <p:cNvSpPr/>
            <p:nvPr/>
          </p:nvSpPr>
          <p:spPr>
            <a:xfrm>
              <a:off x="9385421" y="1612286"/>
              <a:ext cx="2160000" cy="72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000" dirty="0">
                  <a:latin typeface="汉仪文黑-75简" panose="00020600040101010101" charset="-122"/>
                  <a:ea typeface="汉仪文黑-55简" panose="00020600040101010101" charset="-122"/>
                </a:rPr>
                <a:t>实报实销</a:t>
              </a:r>
              <a:endParaRPr kumimoji="1" lang="zh-CN" altLang="en-US" sz="3000" dirty="0">
                <a:latin typeface="汉仪文黑-75简" panose="00020600040101010101" charset="-122"/>
                <a:ea typeface="汉仪文黑-55简" panose="00020600040101010101" charset="-122"/>
              </a:endParaRPr>
            </a:p>
          </p:txBody>
        </p:sp>
        <p:sp>
          <p:nvSpPr>
            <p:cNvPr id="92" name="矩形 91"/>
            <p:cNvSpPr/>
            <p:nvPr/>
          </p:nvSpPr>
          <p:spPr>
            <a:xfrm>
              <a:off x="9385421" y="2877762"/>
              <a:ext cx="2160000" cy="72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000" dirty="0">
                  <a:latin typeface="汉仪文黑-75简" panose="00020600040101010101" charset="-122"/>
                  <a:ea typeface="汉仪文黑-55简" panose="00020600040101010101" charset="-122"/>
                </a:rPr>
                <a:t>按票报销</a:t>
              </a:r>
              <a:endParaRPr kumimoji="1" lang="zh-CN" altLang="en-US" sz="3000" dirty="0">
                <a:latin typeface="汉仪文黑-75简" panose="00020600040101010101" charset="-122"/>
                <a:ea typeface="汉仪文黑-55简" panose="00020600040101010101" charset="-122"/>
              </a:endParaRPr>
            </a:p>
          </p:txBody>
        </p:sp>
        <p:sp>
          <p:nvSpPr>
            <p:cNvPr id="93" name="矩形 92"/>
            <p:cNvSpPr/>
            <p:nvPr/>
          </p:nvSpPr>
          <p:spPr>
            <a:xfrm>
              <a:off x="9385421" y="4143238"/>
              <a:ext cx="2160000" cy="72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000" dirty="0">
                  <a:latin typeface="汉仪文黑-75简" panose="00020600040101010101" charset="-122"/>
                  <a:ea typeface="汉仪文黑-55简" panose="00020600040101010101" charset="-122"/>
                </a:rPr>
                <a:t>限度报销</a:t>
              </a:r>
              <a:endParaRPr kumimoji="1" lang="zh-CN" altLang="en-US" sz="3000" dirty="0">
                <a:latin typeface="汉仪文黑-75简" panose="00020600040101010101" charset="-122"/>
                <a:ea typeface="汉仪文黑-55简" panose="00020600040101010101" charset="-122"/>
              </a:endParaRPr>
            </a:p>
          </p:txBody>
        </p:sp>
        <p:sp>
          <p:nvSpPr>
            <p:cNvPr id="94" name="矩形 93"/>
            <p:cNvSpPr/>
            <p:nvPr/>
          </p:nvSpPr>
          <p:spPr>
            <a:xfrm>
              <a:off x="9385421" y="5408714"/>
              <a:ext cx="2160000" cy="72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000" dirty="0">
                  <a:latin typeface="汉仪文黑-75简" panose="00020600040101010101" charset="-122"/>
                  <a:ea typeface="汉仪文黑-55简" panose="00020600040101010101" charset="-122"/>
                </a:rPr>
                <a:t>超出不报</a:t>
              </a:r>
              <a:endParaRPr kumimoji="1" lang="zh-CN" altLang="en-US" sz="3000" dirty="0">
                <a:latin typeface="汉仪文黑-75简" panose="00020600040101010101" charset="-122"/>
                <a:ea typeface="汉仪文黑-55简" panose="0002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 y="98494"/>
            <a:ext cx="12192001" cy="744166"/>
            <a:chOff x="-1" y="98494"/>
            <a:chExt cx="12192001" cy="744166"/>
          </a:xfrm>
        </p:grpSpPr>
        <p:grpSp>
          <p:nvGrpSpPr>
            <p:cNvPr id="8" name="组合 7"/>
            <p:cNvGrpSpPr/>
            <p:nvPr/>
          </p:nvGrpSpPr>
          <p:grpSpPr>
            <a:xfrm>
              <a:off x="-1" y="770660"/>
              <a:ext cx="12192001" cy="72000"/>
              <a:chOff x="-1" y="758480"/>
              <a:chExt cx="12192001" cy="72000"/>
            </a:xfrm>
          </p:grpSpPr>
          <p:cxnSp>
            <p:nvCxnSpPr>
              <p:cNvPr id="6" name="直接连接符 5"/>
              <p:cNvCxnSpPr/>
              <p:nvPr/>
            </p:nvCxnSpPr>
            <p:spPr>
              <a:xfrm>
                <a:off x="-1" y="794480"/>
                <a:ext cx="121920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圆角 6"/>
              <p:cNvSpPr/>
              <p:nvPr/>
            </p:nvSpPr>
            <p:spPr>
              <a:xfrm>
                <a:off x="8259580" y="758480"/>
                <a:ext cx="3932420" cy="72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109111" y="155644"/>
              <a:ext cx="2983585" cy="582358"/>
              <a:chOff x="109111" y="155644"/>
              <a:chExt cx="2983585" cy="582358"/>
            </a:xfrm>
          </p:grpSpPr>
          <p:sp>
            <p:nvSpPr>
              <p:cNvPr id="9" name="文本框 8"/>
              <p:cNvSpPr txBox="1"/>
              <p:nvPr/>
            </p:nvSpPr>
            <p:spPr>
              <a:xfrm>
                <a:off x="887747" y="190083"/>
                <a:ext cx="2204949" cy="491490"/>
              </a:xfrm>
              <a:prstGeom prst="rect">
                <a:avLst/>
              </a:prstGeom>
              <a:noFill/>
            </p:spPr>
            <p:txBody>
              <a:bodyPr wrap="none" rtlCol="0">
                <a:spAutoFit/>
              </a:bodyPr>
              <a:lstStyle/>
              <a:p>
                <a:pPr lvl="0" algn="l">
                  <a:buClrTx/>
                  <a:buSzTx/>
                  <a:buFontTx/>
                </a:pPr>
                <a:r>
                  <a:rPr lang="zh-CN" altLang="en-US" sz="2600" dirty="0">
                    <a:latin typeface="汉仪旗黑-60简" panose="00020600040101010101" charset="-122"/>
                    <a:ea typeface="汉仪旗黑-60简" panose="00020600040101010101" charset="-122"/>
                    <a:cs typeface="宋体" panose="02010600030101010101" pitchFamily="2" charset="-122"/>
                    <a:sym typeface="Segoe UI" panose="020B0502040204020203" pitchFamily="34" charset="0"/>
                  </a:rPr>
                  <a:t>出差住宿标准</a:t>
                </a:r>
                <a:endParaRPr lang="zh-CN" altLang="en-US" sz="2600" dirty="0">
                  <a:latin typeface="汉仪旗黑-60简" panose="00020600040101010101" charset="-122"/>
                  <a:ea typeface="汉仪旗黑-60简" panose="00020600040101010101" charset="-122"/>
                  <a:cs typeface="宋体" panose="02010600030101010101" pitchFamily="2" charset="-122"/>
                  <a:sym typeface="Segoe UI" panose="020B0502040204020203" pitchFamily="34" charset="0"/>
                </a:endParaRPr>
              </a:p>
            </p:txBody>
          </p:sp>
          <p:sp>
            <p:nvSpPr>
              <p:cNvPr id="14" name="文本框 13"/>
              <p:cNvSpPr txBox="1"/>
              <p:nvPr/>
            </p:nvSpPr>
            <p:spPr>
              <a:xfrm>
                <a:off x="109111" y="155644"/>
                <a:ext cx="783330" cy="582358"/>
              </a:xfrm>
              <a:prstGeom prst="rect">
                <a:avLst/>
              </a:prstGeom>
              <a:noFill/>
            </p:spPr>
            <p:txBody>
              <a:bodyPr wrap="none" rtlCol="0">
                <a:spAutoFit/>
              </a:bodyPr>
              <a:lstStyle/>
              <a:p>
                <a:r>
                  <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rPr>
                  <a:t>2.4</a:t>
                </a:r>
                <a:endPar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sp>
          <p:nvSpPr>
            <p:cNvPr id="16" name="文本框 15"/>
            <p:cNvSpPr txBox="1"/>
            <p:nvPr/>
          </p:nvSpPr>
          <p:spPr>
            <a:xfrm>
              <a:off x="11107622" y="98494"/>
              <a:ext cx="932180" cy="521970"/>
            </a:xfrm>
            <a:prstGeom prst="rect">
              <a:avLst/>
            </a:prstGeom>
            <a:noFill/>
          </p:spPr>
          <p:txBody>
            <a:bodyPr wrap="none" rtlCol="0">
              <a:spAutoFit/>
            </a:bodyPr>
            <a:lstStyle/>
            <a:p>
              <a:r>
                <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rPr>
                <a:t>logo</a:t>
              </a:r>
              <a:endPar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graphicFrame>
        <p:nvGraphicFramePr>
          <p:cNvPr id="17" name="表格 16"/>
          <p:cNvGraphicFramePr>
            <a:graphicFrameLocks noGrp="1"/>
          </p:cNvGraphicFramePr>
          <p:nvPr/>
        </p:nvGraphicFramePr>
        <p:xfrm>
          <a:off x="966893" y="1200149"/>
          <a:ext cx="10512654" cy="5217445"/>
        </p:xfrm>
        <a:graphic>
          <a:graphicData uri="http://schemas.openxmlformats.org/drawingml/2006/table">
            <a:tbl>
              <a:tblPr bandRow="1">
                <a:tableStyleId>{5C22544A-7EE6-4342-B048-85BDC9FD1C3A}</a:tableStyleId>
              </a:tblPr>
              <a:tblGrid>
                <a:gridCol w="2626648"/>
                <a:gridCol w="2629073"/>
                <a:gridCol w="2987731"/>
                <a:gridCol w="2269202"/>
              </a:tblGrid>
              <a:tr h="860238">
                <a:tc rowSpan="2">
                  <a:txBody>
                    <a:bodyPr/>
                    <a:lstStyle/>
                    <a:p>
                      <a:pPr algn="ctr">
                        <a:lnSpc>
                          <a:spcPct val="150000"/>
                        </a:lnSpc>
                        <a:spcAft>
                          <a:spcPts val="0"/>
                        </a:spcAft>
                      </a:pPr>
                      <a:r>
                        <a:rPr lang="zh-CN" sz="1900" kern="100" dirty="0">
                          <a:effectLst/>
                          <a:latin typeface="汉仪文黑-75简" panose="00020600040101010101" charset="-122"/>
                          <a:ea typeface="汉仪文黑-55简" panose="00020600040101010101" charset="-122"/>
                        </a:rPr>
                        <a:t>人员级别</a:t>
                      </a:r>
                      <a:endParaRPr lang="zh-CN" sz="1400" kern="100" dirty="0">
                        <a:effectLst/>
                        <a:latin typeface="汉仪文黑-75简" panose="00020600040101010101" charset="-122"/>
                        <a:ea typeface="汉仪文黑-55简" panose="00020600040101010101" charset="-122"/>
                      </a:endParaRPr>
                    </a:p>
                    <a:p>
                      <a:pPr algn="ctr">
                        <a:lnSpc>
                          <a:spcPct val="150000"/>
                        </a:lnSpc>
                        <a:spcAft>
                          <a:spcPts val="0"/>
                        </a:spcAft>
                      </a:pPr>
                      <a:r>
                        <a:rPr lang="en-US" sz="1900" kern="100" dirty="0">
                          <a:effectLst/>
                          <a:latin typeface="汉仪文黑-75简" panose="00020600040101010101" charset="-122"/>
                          <a:ea typeface="汉仪文黑-55简" panose="00020600040101010101" charset="-122"/>
                        </a:rPr>
                        <a:t> </a:t>
                      </a:r>
                      <a:endParaRPr lang="zh-CN" sz="1400" kern="100" dirty="0">
                        <a:effectLst/>
                        <a:latin typeface="汉仪文黑-75简" panose="00020600040101010101" charset="-122"/>
                        <a:ea typeface="汉仪文黑-55简" panose="00020600040101010101" charset="-122"/>
                      </a:endParaRPr>
                    </a:p>
                  </a:txBody>
                  <a:tcPr marL="126132" marR="126132" marT="63066" marB="63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200000"/>
                        </a:lnSpc>
                        <a:spcAft>
                          <a:spcPts val="0"/>
                        </a:spcAft>
                      </a:pPr>
                      <a:r>
                        <a:rPr lang="zh-CN" sz="1900" kern="100" dirty="0">
                          <a:effectLst/>
                          <a:latin typeface="汉仪文黑-75简" panose="00020600040101010101" charset="-122"/>
                          <a:ea typeface="汉仪文黑-55简" panose="00020600040101010101" charset="-122"/>
                        </a:rPr>
                        <a:t>城市住宿费标准</a:t>
                      </a:r>
                      <a:endParaRPr lang="zh-CN" sz="1900" kern="100" dirty="0">
                        <a:effectLst/>
                        <a:latin typeface="汉仪文黑-75简" panose="00020600040101010101" charset="-122"/>
                        <a:ea typeface="汉仪文黑-55简" panose="00020600040101010101" charset="-122"/>
                      </a:endParaRPr>
                    </a:p>
                  </a:txBody>
                  <a:tcPr marL="126132" marR="126132" marT="63066" marB="630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a:tc>
                <a:tc>
                  <a:txBody>
                    <a:bodyPr/>
                    <a:lstStyle/>
                    <a:p>
                      <a:pPr algn="ctr">
                        <a:lnSpc>
                          <a:spcPct val="200000"/>
                        </a:lnSpc>
                        <a:spcAft>
                          <a:spcPts val="0"/>
                        </a:spcAft>
                      </a:pPr>
                      <a:r>
                        <a:rPr lang="zh-CN" sz="1900" kern="100" dirty="0">
                          <a:effectLst/>
                          <a:latin typeface="汉仪文黑-75简" panose="00020600040101010101" charset="-122"/>
                          <a:ea typeface="汉仪文黑-55简" panose="00020600040101010101" charset="-122"/>
                        </a:rPr>
                        <a:t>补助标准</a:t>
                      </a:r>
                      <a:endParaRPr lang="zh-CN" sz="1900" kern="100" dirty="0">
                        <a:effectLst/>
                        <a:latin typeface="汉仪文黑-75简" panose="00020600040101010101" charset="-122"/>
                        <a:ea typeface="汉仪文黑-55简" panose="00020600040101010101" charset="-122"/>
                      </a:endParaRPr>
                    </a:p>
                  </a:txBody>
                  <a:tcPr marL="94599" marR="9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98475">
                <a:tc vMerge="1">
                  <a:tcPr/>
                </a:tc>
                <a:tc>
                  <a:txBody>
                    <a:bodyPr/>
                    <a:lstStyle/>
                    <a:p>
                      <a:pPr algn="ctr">
                        <a:lnSpc>
                          <a:spcPct val="150000"/>
                        </a:lnSpc>
                        <a:spcAft>
                          <a:spcPts val="0"/>
                        </a:spcAft>
                      </a:pPr>
                      <a:r>
                        <a:rPr lang="zh-CN" sz="1900" kern="100">
                          <a:effectLst/>
                          <a:latin typeface="汉仪文黑-75简" panose="00020600040101010101" charset="-122"/>
                          <a:ea typeface="汉仪文黑-55简" panose="00020600040101010101" charset="-122"/>
                        </a:rPr>
                        <a:t>三线、四线城市</a:t>
                      </a:r>
                      <a:endParaRPr lang="zh-CN" sz="1900" kern="100">
                        <a:effectLst/>
                        <a:latin typeface="汉仪文黑-75简" panose="00020600040101010101" charset="-122"/>
                        <a:ea typeface="汉仪文黑-55简" panose="00020600040101010101" charset="-122"/>
                      </a:endParaRPr>
                    </a:p>
                  </a:txBody>
                  <a:tcPr marL="94599" marR="945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900" kern="100" dirty="0">
                          <a:effectLst/>
                          <a:latin typeface="汉仪文黑-75简" panose="00020600040101010101" charset="-122"/>
                          <a:ea typeface="汉仪文黑-55简" panose="00020600040101010101" charset="-122"/>
                        </a:rPr>
                        <a:t> </a:t>
                      </a:r>
                      <a:r>
                        <a:rPr lang="zh-CN" sz="1900" kern="100" dirty="0">
                          <a:effectLst/>
                          <a:latin typeface="汉仪文黑-75简" panose="00020600040101010101" charset="-122"/>
                          <a:ea typeface="汉仪文黑-55简" panose="00020600040101010101" charset="-122"/>
                        </a:rPr>
                        <a:t>一线、二线城市</a:t>
                      </a:r>
                      <a:endParaRPr lang="zh-CN" sz="1400" kern="100" dirty="0">
                        <a:effectLst/>
                        <a:latin typeface="汉仪文黑-75简" panose="00020600040101010101" charset="-122"/>
                        <a:ea typeface="汉仪文黑-55简" panose="00020600040101010101" charset="-122"/>
                      </a:endParaRPr>
                    </a:p>
                  </a:txBody>
                  <a:tcPr marL="94599" marR="945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50000"/>
                        </a:lnSpc>
                        <a:spcAft>
                          <a:spcPts val="0"/>
                        </a:spcAft>
                      </a:pPr>
                      <a:r>
                        <a:rPr lang="zh-CN" altLang="en-US" sz="1900" kern="100" dirty="0">
                          <a:effectLst/>
                          <a:latin typeface="汉仪文黑-75简" panose="00020600040101010101" charset="-122"/>
                          <a:ea typeface="汉仪文黑-55简" panose="00020600040101010101" charset="-122"/>
                        </a:rPr>
                        <a:t>全线城市</a:t>
                      </a:r>
                      <a:endParaRPr lang="zh-CN" altLang="en-US" sz="1900" kern="100" dirty="0">
                        <a:effectLst/>
                        <a:latin typeface="汉仪文黑-75简" panose="00020600040101010101" charset="-122"/>
                        <a:ea typeface="汉仪文黑-55简" panose="00020600040101010101" charset="-122"/>
                      </a:endParaRPr>
                    </a:p>
                  </a:txBody>
                  <a:tcPr marL="94599" marR="9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93429">
                <a:tc>
                  <a:txBody>
                    <a:bodyPr/>
                    <a:lstStyle/>
                    <a:p>
                      <a:pPr algn="ctr">
                        <a:lnSpc>
                          <a:spcPts val="3200"/>
                        </a:lnSpc>
                        <a:spcAft>
                          <a:spcPts val="0"/>
                        </a:spcAft>
                      </a:pPr>
                      <a:endParaRPr lang="en-US" altLang="zh-CN" sz="1900" kern="100" dirty="0">
                        <a:effectLst/>
                        <a:latin typeface="汉仪文黑-75简" panose="00020600040101010101" charset="-122"/>
                        <a:ea typeface="汉仪文黑-55简" panose="00020600040101010101" charset="-122"/>
                      </a:endParaRPr>
                    </a:p>
                    <a:p>
                      <a:pPr algn="ctr">
                        <a:lnSpc>
                          <a:spcPts val="3200"/>
                        </a:lnSpc>
                        <a:spcAft>
                          <a:spcPts val="0"/>
                        </a:spcAft>
                      </a:pPr>
                      <a:r>
                        <a:rPr lang="zh-CN" sz="1900" kern="100" dirty="0">
                          <a:effectLst/>
                          <a:latin typeface="汉仪文黑-75简" panose="00020600040101010101" charset="-122"/>
                          <a:ea typeface="汉仪文黑-55简" panose="00020600040101010101" charset="-122"/>
                        </a:rPr>
                        <a:t>普通职员（副）主管、副经理</a:t>
                      </a:r>
                      <a:endParaRPr lang="zh-CN" sz="1400" kern="100" dirty="0">
                        <a:effectLst/>
                        <a:latin typeface="汉仪文黑-75简" panose="00020600040101010101" charset="-122"/>
                        <a:ea typeface="汉仪文黑-55简" panose="00020600040101010101" charset="-122"/>
                      </a:endParaRPr>
                    </a:p>
                  </a:txBody>
                  <a:tcPr marL="94599" marR="9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900" kern="100">
                          <a:effectLst/>
                          <a:latin typeface="汉仪文黑-75简" panose="00020600040101010101" charset="-122"/>
                          <a:ea typeface="汉仪文黑-55简" panose="00020600040101010101" charset="-122"/>
                        </a:rPr>
                        <a:t>100</a:t>
                      </a:r>
                      <a:r>
                        <a:rPr lang="zh-CN" sz="1900" kern="100">
                          <a:effectLst/>
                          <a:latin typeface="汉仪文黑-75简" panose="00020600040101010101" charset="-122"/>
                          <a:ea typeface="汉仪文黑-55简" panose="00020600040101010101" charset="-122"/>
                        </a:rPr>
                        <a:t>元</a:t>
                      </a:r>
                      <a:r>
                        <a:rPr lang="en-US" sz="1900" kern="100">
                          <a:effectLst/>
                          <a:latin typeface="汉仪文黑-75简" panose="00020600040101010101" charset="-122"/>
                          <a:ea typeface="汉仪文黑-55简" panose="00020600040101010101" charset="-122"/>
                        </a:rPr>
                        <a:t>/</a:t>
                      </a:r>
                      <a:r>
                        <a:rPr lang="zh-CN" sz="1900" kern="100">
                          <a:effectLst/>
                          <a:latin typeface="汉仪文黑-75简" panose="00020600040101010101" charset="-122"/>
                          <a:ea typeface="汉仪文黑-55简" panose="00020600040101010101" charset="-122"/>
                        </a:rPr>
                        <a:t>天</a:t>
                      </a:r>
                      <a:endParaRPr lang="zh-CN" sz="1400" kern="100">
                        <a:effectLst/>
                        <a:latin typeface="汉仪文黑-75简" panose="00020600040101010101" charset="-122"/>
                        <a:ea typeface="汉仪文黑-55简" panose="00020600040101010101" charset="-122"/>
                      </a:endParaRPr>
                    </a:p>
                    <a:p>
                      <a:pPr algn="ctr">
                        <a:lnSpc>
                          <a:spcPct val="150000"/>
                        </a:lnSpc>
                        <a:spcAft>
                          <a:spcPts val="0"/>
                        </a:spcAft>
                      </a:pPr>
                      <a:r>
                        <a:rPr lang="en-US" sz="1900" kern="100">
                          <a:effectLst/>
                          <a:latin typeface="汉仪文黑-75简" panose="00020600040101010101" charset="-122"/>
                          <a:ea typeface="汉仪文黑-55简" panose="00020600040101010101" charset="-122"/>
                        </a:rPr>
                        <a:t>120</a:t>
                      </a:r>
                      <a:r>
                        <a:rPr lang="zh-CN" sz="1900" kern="100">
                          <a:effectLst/>
                          <a:latin typeface="汉仪文黑-75简" panose="00020600040101010101" charset="-122"/>
                          <a:ea typeface="汉仪文黑-55简" panose="00020600040101010101" charset="-122"/>
                        </a:rPr>
                        <a:t>元</a:t>
                      </a:r>
                      <a:r>
                        <a:rPr lang="en-US" sz="1900" kern="100">
                          <a:effectLst/>
                          <a:latin typeface="汉仪文黑-75简" panose="00020600040101010101" charset="-122"/>
                          <a:ea typeface="汉仪文黑-55简" panose="00020600040101010101" charset="-122"/>
                        </a:rPr>
                        <a:t>/</a:t>
                      </a:r>
                      <a:r>
                        <a:rPr lang="zh-CN" sz="1900" kern="100">
                          <a:effectLst/>
                          <a:latin typeface="汉仪文黑-75简" panose="00020600040101010101" charset="-122"/>
                          <a:ea typeface="汉仪文黑-55简" panose="00020600040101010101" charset="-122"/>
                        </a:rPr>
                        <a:t>天</a:t>
                      </a:r>
                      <a:endParaRPr lang="zh-CN" sz="1400" kern="100">
                        <a:effectLst/>
                        <a:latin typeface="汉仪文黑-75简" panose="00020600040101010101" charset="-122"/>
                        <a:ea typeface="汉仪文黑-55简" panose="00020600040101010101" charset="-122"/>
                      </a:endParaRPr>
                    </a:p>
                  </a:txBody>
                  <a:tcPr marL="94599" marR="945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900" kern="100">
                          <a:effectLst/>
                          <a:latin typeface="汉仪文黑-75简" panose="00020600040101010101" charset="-122"/>
                          <a:ea typeface="汉仪文黑-55简" panose="00020600040101010101" charset="-122"/>
                        </a:rPr>
                        <a:t>140</a:t>
                      </a:r>
                      <a:r>
                        <a:rPr lang="zh-CN" sz="1900" kern="100">
                          <a:effectLst/>
                          <a:latin typeface="汉仪文黑-75简" panose="00020600040101010101" charset="-122"/>
                          <a:ea typeface="汉仪文黑-55简" panose="00020600040101010101" charset="-122"/>
                        </a:rPr>
                        <a:t>元</a:t>
                      </a:r>
                      <a:r>
                        <a:rPr lang="en-US" sz="1900" kern="100">
                          <a:effectLst/>
                          <a:latin typeface="汉仪文黑-75简" panose="00020600040101010101" charset="-122"/>
                          <a:ea typeface="汉仪文黑-55简" panose="00020600040101010101" charset="-122"/>
                        </a:rPr>
                        <a:t>/</a:t>
                      </a:r>
                      <a:r>
                        <a:rPr lang="zh-CN" sz="1900" kern="100">
                          <a:effectLst/>
                          <a:latin typeface="汉仪文黑-75简" panose="00020600040101010101" charset="-122"/>
                          <a:ea typeface="汉仪文黑-55简" panose="00020600040101010101" charset="-122"/>
                        </a:rPr>
                        <a:t>天</a:t>
                      </a:r>
                      <a:endParaRPr lang="zh-CN" sz="1400" kern="100">
                        <a:effectLst/>
                        <a:latin typeface="汉仪文黑-75简" panose="00020600040101010101" charset="-122"/>
                        <a:ea typeface="汉仪文黑-55简" panose="00020600040101010101" charset="-122"/>
                      </a:endParaRPr>
                    </a:p>
                  </a:txBody>
                  <a:tcPr marL="94599" marR="945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altLang="zh-CN" sz="1900" kern="100" dirty="0">
                          <a:effectLst/>
                          <a:latin typeface="汉仪文黑-75简" panose="00020600040101010101" charset="-122"/>
                          <a:ea typeface="汉仪文黑-55简" panose="00020600040101010101" charset="-122"/>
                        </a:rPr>
                        <a:t>20</a:t>
                      </a:r>
                      <a:r>
                        <a:rPr lang="zh-CN" altLang="zh-CN" sz="1900" kern="100" dirty="0">
                          <a:effectLst/>
                          <a:latin typeface="汉仪文黑-75简" panose="00020600040101010101" charset="-122"/>
                          <a:ea typeface="汉仪文黑-55简" panose="00020600040101010101" charset="-122"/>
                        </a:rPr>
                        <a:t>元</a:t>
                      </a:r>
                      <a:r>
                        <a:rPr lang="en-US" altLang="zh-CN" sz="1900" kern="100" dirty="0">
                          <a:effectLst/>
                          <a:latin typeface="汉仪文黑-75简" panose="00020600040101010101" charset="-122"/>
                          <a:ea typeface="汉仪文黑-55简" panose="00020600040101010101" charset="-122"/>
                        </a:rPr>
                        <a:t>/</a:t>
                      </a:r>
                      <a:r>
                        <a:rPr lang="zh-CN" altLang="zh-CN" sz="1900" kern="100" dirty="0">
                          <a:effectLst/>
                          <a:latin typeface="汉仪文黑-75简" panose="00020600040101010101" charset="-122"/>
                          <a:ea typeface="汉仪文黑-55简" panose="00020600040101010101" charset="-122"/>
                        </a:rPr>
                        <a:t>天</a:t>
                      </a:r>
                      <a:endParaRPr lang="zh-CN" altLang="zh-CN" sz="1400" kern="100" dirty="0">
                        <a:effectLst/>
                        <a:latin typeface="汉仪文黑-75简" panose="00020600040101010101" charset="-122"/>
                        <a:ea typeface="汉仪文黑-55简" panose="00020600040101010101" charset="-122"/>
                      </a:endParaRPr>
                    </a:p>
                  </a:txBody>
                  <a:tcPr marL="94599" marR="945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53209">
                <a:tc>
                  <a:txBody>
                    <a:bodyPr/>
                    <a:lstStyle/>
                    <a:p>
                      <a:pPr algn="ctr">
                        <a:lnSpc>
                          <a:spcPts val="2800"/>
                        </a:lnSpc>
                        <a:spcAft>
                          <a:spcPts val="0"/>
                        </a:spcAft>
                      </a:pPr>
                      <a:endParaRPr lang="en-US" altLang="zh-CN" sz="1900" kern="100" dirty="0">
                        <a:effectLst/>
                        <a:latin typeface="汉仪文黑-75简" panose="00020600040101010101" charset="-122"/>
                        <a:ea typeface="汉仪文黑-55简" panose="00020600040101010101" charset="-122"/>
                      </a:endParaRPr>
                    </a:p>
                    <a:p>
                      <a:pPr algn="ctr">
                        <a:lnSpc>
                          <a:spcPts val="2800"/>
                        </a:lnSpc>
                        <a:spcAft>
                          <a:spcPts val="0"/>
                        </a:spcAft>
                      </a:pPr>
                      <a:r>
                        <a:rPr lang="zh-CN" sz="1900" kern="100" dirty="0">
                          <a:effectLst/>
                          <a:latin typeface="汉仪文黑-75简" panose="00020600040101010101" charset="-122"/>
                          <a:ea typeface="汉仪文黑-55简" panose="00020600040101010101" charset="-122"/>
                        </a:rPr>
                        <a:t>经理（含）以上总经理以下级别</a:t>
                      </a:r>
                      <a:endParaRPr lang="zh-CN" sz="1400" kern="100" dirty="0">
                        <a:effectLst/>
                        <a:latin typeface="汉仪文黑-75简" panose="00020600040101010101" charset="-122"/>
                        <a:ea typeface="汉仪文黑-55简" panose="00020600040101010101" charset="-122"/>
                      </a:endParaRPr>
                    </a:p>
                  </a:txBody>
                  <a:tcPr marL="94599" marR="9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900" kern="100">
                          <a:effectLst/>
                          <a:latin typeface="汉仪文黑-75简" panose="00020600040101010101" charset="-122"/>
                          <a:ea typeface="汉仪文黑-55简" panose="00020600040101010101" charset="-122"/>
                        </a:rPr>
                        <a:t>140</a:t>
                      </a:r>
                      <a:r>
                        <a:rPr lang="zh-CN" sz="1900" kern="100">
                          <a:effectLst/>
                          <a:latin typeface="汉仪文黑-75简" panose="00020600040101010101" charset="-122"/>
                          <a:ea typeface="汉仪文黑-55简" panose="00020600040101010101" charset="-122"/>
                        </a:rPr>
                        <a:t>元</a:t>
                      </a:r>
                      <a:r>
                        <a:rPr lang="en-US" sz="1900" kern="100">
                          <a:effectLst/>
                          <a:latin typeface="汉仪文黑-75简" panose="00020600040101010101" charset="-122"/>
                          <a:ea typeface="汉仪文黑-55简" panose="00020600040101010101" charset="-122"/>
                        </a:rPr>
                        <a:t>/</a:t>
                      </a:r>
                      <a:r>
                        <a:rPr lang="zh-CN" sz="1900" kern="100">
                          <a:effectLst/>
                          <a:latin typeface="汉仪文黑-75简" panose="00020600040101010101" charset="-122"/>
                          <a:ea typeface="汉仪文黑-55简" panose="00020600040101010101" charset="-122"/>
                        </a:rPr>
                        <a:t>天</a:t>
                      </a:r>
                      <a:endParaRPr lang="zh-CN" sz="1400" kern="100">
                        <a:effectLst/>
                        <a:latin typeface="汉仪文黑-75简" panose="00020600040101010101" charset="-122"/>
                        <a:ea typeface="汉仪文黑-55简" panose="00020600040101010101" charset="-122"/>
                      </a:endParaRPr>
                    </a:p>
                  </a:txBody>
                  <a:tcPr marL="94599" marR="945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900" kern="100">
                          <a:effectLst/>
                          <a:latin typeface="汉仪文黑-75简" panose="00020600040101010101" charset="-122"/>
                          <a:ea typeface="汉仪文黑-55简" panose="00020600040101010101" charset="-122"/>
                        </a:rPr>
                        <a:t>180</a:t>
                      </a:r>
                      <a:r>
                        <a:rPr lang="zh-CN" sz="1900" kern="100">
                          <a:effectLst/>
                          <a:latin typeface="汉仪文黑-75简" panose="00020600040101010101" charset="-122"/>
                          <a:ea typeface="汉仪文黑-55简" panose="00020600040101010101" charset="-122"/>
                        </a:rPr>
                        <a:t>元</a:t>
                      </a:r>
                      <a:r>
                        <a:rPr lang="en-US" sz="1900" kern="100">
                          <a:effectLst/>
                          <a:latin typeface="汉仪文黑-75简" panose="00020600040101010101" charset="-122"/>
                          <a:ea typeface="汉仪文黑-55简" panose="00020600040101010101" charset="-122"/>
                        </a:rPr>
                        <a:t>/</a:t>
                      </a:r>
                      <a:r>
                        <a:rPr lang="zh-CN" sz="1900" kern="100">
                          <a:effectLst/>
                          <a:latin typeface="汉仪文黑-75简" panose="00020600040101010101" charset="-122"/>
                          <a:ea typeface="汉仪文黑-55简" panose="00020600040101010101" charset="-122"/>
                        </a:rPr>
                        <a:t>天</a:t>
                      </a:r>
                      <a:endParaRPr lang="zh-CN" sz="1400" kern="100">
                        <a:effectLst/>
                        <a:latin typeface="汉仪文黑-75简" panose="00020600040101010101" charset="-122"/>
                        <a:ea typeface="汉仪文黑-55简" panose="00020600040101010101" charset="-122"/>
                      </a:endParaRPr>
                    </a:p>
                  </a:txBody>
                  <a:tcPr marL="94599" marR="945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900" kern="100" dirty="0">
                          <a:effectLst/>
                          <a:latin typeface="汉仪文黑-75简" panose="00020600040101010101" charset="-122"/>
                          <a:ea typeface="汉仪文黑-55简" panose="00020600040101010101" charset="-122"/>
                        </a:rPr>
                        <a:t>20</a:t>
                      </a:r>
                      <a:r>
                        <a:rPr lang="zh-CN" sz="1900" kern="100" dirty="0">
                          <a:effectLst/>
                          <a:latin typeface="汉仪文黑-75简" panose="00020600040101010101" charset="-122"/>
                          <a:ea typeface="汉仪文黑-55简" panose="00020600040101010101" charset="-122"/>
                        </a:rPr>
                        <a:t>元</a:t>
                      </a:r>
                      <a:r>
                        <a:rPr lang="en-US" sz="1900" kern="100" dirty="0">
                          <a:effectLst/>
                          <a:latin typeface="汉仪文黑-75简" panose="00020600040101010101" charset="-122"/>
                          <a:ea typeface="汉仪文黑-55简" panose="00020600040101010101" charset="-122"/>
                        </a:rPr>
                        <a:t>/</a:t>
                      </a:r>
                      <a:r>
                        <a:rPr lang="zh-CN" sz="1900" kern="100" dirty="0">
                          <a:effectLst/>
                          <a:latin typeface="汉仪文黑-75简" panose="00020600040101010101" charset="-122"/>
                          <a:ea typeface="汉仪文黑-55简" panose="00020600040101010101" charset="-122"/>
                        </a:rPr>
                        <a:t>天</a:t>
                      </a:r>
                      <a:endParaRPr lang="zh-CN" sz="1400" kern="100" dirty="0">
                        <a:effectLst/>
                        <a:latin typeface="汉仪文黑-75简" panose="00020600040101010101" charset="-122"/>
                        <a:ea typeface="汉仪文黑-55简" panose="00020600040101010101" charset="-122"/>
                      </a:endParaRPr>
                    </a:p>
                  </a:txBody>
                  <a:tcPr marL="94599" marR="945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12094">
                <a:tc>
                  <a:txBody>
                    <a:bodyPr/>
                    <a:lstStyle/>
                    <a:p>
                      <a:pPr algn="ctr">
                        <a:lnSpc>
                          <a:spcPct val="150000"/>
                        </a:lnSpc>
                        <a:spcAft>
                          <a:spcPts val="0"/>
                        </a:spcAft>
                      </a:pPr>
                      <a:r>
                        <a:rPr lang="zh-CN" sz="1900" kern="100">
                          <a:effectLst/>
                          <a:latin typeface="汉仪文黑-75简" panose="00020600040101010101" charset="-122"/>
                          <a:ea typeface="汉仪文黑-55简" panose="00020600040101010101" charset="-122"/>
                        </a:rPr>
                        <a:t>总经理</a:t>
                      </a:r>
                      <a:endParaRPr lang="zh-CN" sz="1900" kern="100">
                        <a:effectLst/>
                        <a:latin typeface="汉仪文黑-75简" panose="00020600040101010101" charset="-122"/>
                        <a:ea typeface="汉仪文黑-55简" panose="00020600040101010101" charset="-122"/>
                      </a:endParaRPr>
                    </a:p>
                  </a:txBody>
                  <a:tcPr marL="94599" marR="9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zh-CN" sz="1900" kern="100">
                          <a:effectLst/>
                          <a:latin typeface="汉仪文黑-75简" panose="00020600040101010101" charset="-122"/>
                          <a:ea typeface="汉仪文黑-55简" panose="00020600040101010101" charset="-122"/>
                        </a:rPr>
                        <a:t>实报实销</a:t>
                      </a:r>
                      <a:endParaRPr lang="zh-CN" sz="1900" kern="100">
                        <a:effectLst/>
                        <a:latin typeface="汉仪文黑-75简" panose="00020600040101010101" charset="-122"/>
                        <a:ea typeface="汉仪文黑-55简" panose="00020600040101010101" charset="-122"/>
                      </a:endParaRPr>
                    </a:p>
                  </a:txBody>
                  <a:tcPr marL="94599" marR="945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zh-CN" sz="1900" kern="100" dirty="0">
                          <a:effectLst/>
                          <a:latin typeface="汉仪文黑-75简" panose="00020600040101010101" charset="-122"/>
                          <a:ea typeface="汉仪文黑-55简" panose="00020600040101010101" charset="-122"/>
                        </a:rPr>
                        <a:t>实报实销</a:t>
                      </a:r>
                      <a:endParaRPr lang="zh-CN" sz="1900" kern="100" dirty="0">
                        <a:effectLst/>
                        <a:latin typeface="汉仪文黑-75简" panose="00020600040101010101" charset="-122"/>
                        <a:ea typeface="汉仪文黑-55简" panose="00020600040101010101" charset="-122"/>
                      </a:endParaRPr>
                    </a:p>
                  </a:txBody>
                  <a:tcPr marL="94599" marR="945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zh-CN" sz="1900" kern="100" dirty="0">
                          <a:effectLst/>
                          <a:latin typeface="汉仪文黑-75简" panose="00020600040101010101" charset="-122"/>
                          <a:ea typeface="汉仪文黑-55简" panose="00020600040101010101" charset="-122"/>
                        </a:rPr>
                        <a:t>实报实销</a:t>
                      </a:r>
                      <a:endParaRPr lang="zh-CN" sz="1900" kern="100" dirty="0">
                        <a:effectLst/>
                        <a:latin typeface="汉仪文黑-75简" panose="00020600040101010101" charset="-122"/>
                        <a:ea typeface="汉仪文黑-55简" panose="00020600040101010101" charset="-122"/>
                      </a:endParaRPr>
                    </a:p>
                  </a:txBody>
                  <a:tcPr marL="94599" marR="945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 y="98494"/>
            <a:ext cx="12192001" cy="744166"/>
            <a:chOff x="-1" y="98494"/>
            <a:chExt cx="12192001" cy="744166"/>
          </a:xfrm>
        </p:grpSpPr>
        <p:grpSp>
          <p:nvGrpSpPr>
            <p:cNvPr id="8" name="组合 7"/>
            <p:cNvGrpSpPr/>
            <p:nvPr/>
          </p:nvGrpSpPr>
          <p:grpSpPr>
            <a:xfrm>
              <a:off x="-1" y="770660"/>
              <a:ext cx="12192001" cy="72000"/>
              <a:chOff x="-1" y="758480"/>
              <a:chExt cx="12192001" cy="72000"/>
            </a:xfrm>
          </p:grpSpPr>
          <p:cxnSp>
            <p:nvCxnSpPr>
              <p:cNvPr id="6" name="直接连接符 5"/>
              <p:cNvCxnSpPr/>
              <p:nvPr/>
            </p:nvCxnSpPr>
            <p:spPr>
              <a:xfrm>
                <a:off x="-1" y="794480"/>
                <a:ext cx="121920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圆角 6"/>
              <p:cNvSpPr/>
              <p:nvPr/>
            </p:nvSpPr>
            <p:spPr>
              <a:xfrm>
                <a:off x="8259580" y="758480"/>
                <a:ext cx="3932420" cy="72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109111" y="155644"/>
              <a:ext cx="4369460" cy="582358"/>
              <a:chOff x="109111" y="155644"/>
              <a:chExt cx="4369460" cy="582358"/>
            </a:xfrm>
          </p:grpSpPr>
          <p:sp>
            <p:nvSpPr>
              <p:cNvPr id="9" name="文本框 8"/>
              <p:cNvSpPr txBox="1"/>
              <p:nvPr/>
            </p:nvSpPr>
            <p:spPr>
              <a:xfrm>
                <a:off x="887747" y="190083"/>
                <a:ext cx="3590824" cy="491490"/>
              </a:xfrm>
              <a:prstGeom prst="rect">
                <a:avLst/>
              </a:prstGeom>
              <a:noFill/>
            </p:spPr>
            <p:txBody>
              <a:bodyPr wrap="none" rtlCol="0">
                <a:spAutoFit/>
              </a:bodyPr>
              <a:lstStyle/>
              <a:p>
                <a:pPr lvl="0" algn="l">
                  <a:buClrTx/>
                  <a:buSzTx/>
                  <a:buFontTx/>
                </a:pPr>
                <a:r>
                  <a:rPr lang="zh-CN" altLang="en-US" sz="2600" dirty="0">
                    <a:latin typeface="汉仪旗黑-60简" panose="00020600040101010101" charset="-122"/>
                    <a:ea typeface="汉仪旗黑-60简" panose="00020600040101010101" charset="-122"/>
                    <a:cs typeface="宋体" panose="02010600030101010101" pitchFamily="2" charset="-122"/>
                    <a:sym typeface="Segoe UI" panose="020B0502040204020203" pitchFamily="34" charset="0"/>
                  </a:rPr>
                  <a:t>电话费报销制度及流程</a:t>
                </a:r>
                <a:endParaRPr lang="zh-CN" altLang="en-US" sz="2600" dirty="0">
                  <a:latin typeface="汉仪旗黑-60简" panose="00020600040101010101" charset="-122"/>
                  <a:ea typeface="汉仪旗黑-60简" panose="00020600040101010101" charset="-122"/>
                  <a:cs typeface="宋体" panose="02010600030101010101" pitchFamily="2" charset="-122"/>
                  <a:sym typeface="Segoe UI" panose="020B0502040204020203" pitchFamily="34" charset="0"/>
                </a:endParaRPr>
              </a:p>
            </p:txBody>
          </p:sp>
          <p:sp>
            <p:nvSpPr>
              <p:cNvPr id="14" name="文本框 13"/>
              <p:cNvSpPr txBox="1"/>
              <p:nvPr/>
            </p:nvSpPr>
            <p:spPr>
              <a:xfrm>
                <a:off x="109111" y="155644"/>
                <a:ext cx="781741" cy="582358"/>
              </a:xfrm>
              <a:prstGeom prst="rect">
                <a:avLst/>
              </a:prstGeom>
              <a:noFill/>
            </p:spPr>
            <p:txBody>
              <a:bodyPr wrap="none" rtlCol="0">
                <a:spAutoFit/>
              </a:bodyPr>
              <a:lstStyle/>
              <a:p>
                <a:r>
                  <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rPr>
                  <a:t>2.4</a:t>
                </a:r>
                <a:endPar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sp>
          <p:nvSpPr>
            <p:cNvPr id="16" name="文本框 15"/>
            <p:cNvSpPr txBox="1"/>
            <p:nvPr/>
          </p:nvSpPr>
          <p:spPr>
            <a:xfrm>
              <a:off x="11107622" y="98494"/>
              <a:ext cx="932180" cy="521970"/>
            </a:xfrm>
            <a:prstGeom prst="rect">
              <a:avLst/>
            </a:prstGeom>
            <a:noFill/>
          </p:spPr>
          <p:txBody>
            <a:bodyPr wrap="none" rtlCol="0">
              <a:spAutoFit/>
            </a:bodyPr>
            <a:lstStyle/>
            <a:p>
              <a:r>
                <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rPr>
                <a:t>logo</a:t>
              </a:r>
              <a:endPar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grpSp>
        <p:nvGrpSpPr>
          <p:cNvPr id="12" name="组合 11"/>
          <p:cNvGrpSpPr/>
          <p:nvPr/>
        </p:nvGrpSpPr>
        <p:grpSpPr>
          <a:xfrm>
            <a:off x="232169" y="1457965"/>
            <a:ext cx="11363086" cy="4677096"/>
            <a:chOff x="295514" y="1190296"/>
            <a:chExt cx="11363086" cy="4677096"/>
          </a:xfrm>
        </p:grpSpPr>
        <p:grpSp>
          <p:nvGrpSpPr>
            <p:cNvPr id="10" name="组合 9"/>
            <p:cNvGrpSpPr/>
            <p:nvPr/>
          </p:nvGrpSpPr>
          <p:grpSpPr>
            <a:xfrm>
              <a:off x="295514" y="1190296"/>
              <a:ext cx="11363086" cy="2500414"/>
              <a:chOff x="295514" y="1190296"/>
              <a:chExt cx="11363086" cy="2500414"/>
            </a:xfrm>
          </p:grpSpPr>
          <p:sp>
            <p:nvSpPr>
              <p:cNvPr id="11" name="矩形 10"/>
              <p:cNvSpPr/>
              <p:nvPr/>
            </p:nvSpPr>
            <p:spPr>
              <a:xfrm>
                <a:off x="513228" y="1811044"/>
                <a:ext cx="11145372" cy="1879666"/>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zh-CN" sz="1900" dirty="0">
                    <a:latin typeface="汉仪文黑-75简" panose="00020600040101010101" charset="-122"/>
                    <a:ea typeface="汉仪文黑-55简" panose="00020600040101010101" charset="-122"/>
                    <a:cs typeface="宋体" panose="02010600030101010101" pitchFamily="2" charset="-122"/>
                  </a:rPr>
                  <a:t>移动通讯费：为了兼顾效率与公平的原则，根据员工工作性质以及公司的实际情况设定报销标准，如：公司</a:t>
                </a:r>
                <a:r>
                  <a:rPr lang="zh-CN" altLang="en-US" sz="1900" dirty="0">
                    <a:latin typeface="汉仪文黑-75简" panose="00020600040101010101" charset="-122"/>
                    <a:ea typeface="汉仪文黑-55简" panose="00020600040101010101" charset="-122"/>
                    <a:cs typeface="宋体" panose="02010600030101010101" pitchFamily="2" charset="-122"/>
                  </a:rPr>
                  <a:t>客服</a:t>
                </a:r>
                <a:r>
                  <a:rPr lang="zh-CN" altLang="zh-CN" sz="1900" dirty="0">
                    <a:latin typeface="汉仪文黑-75简" panose="00020600040101010101" charset="-122"/>
                    <a:ea typeface="汉仪文黑-55简" panose="00020600040101010101" charset="-122"/>
                    <a:cs typeface="宋体" panose="02010600030101010101" pitchFamily="2" charset="-122"/>
                  </a:rPr>
                  <a:t>部员工每月移动话费补助</a:t>
                </a:r>
                <a:r>
                  <a:rPr lang="en-US" altLang="zh-CN" sz="1900" dirty="0">
                    <a:solidFill>
                      <a:srgbClr val="FF0000"/>
                    </a:solidFill>
                    <a:latin typeface="汉仪文黑-75简" panose="00020600040101010101" charset="-122"/>
                    <a:ea typeface="汉仪文黑-55简" panose="00020600040101010101" charset="-122"/>
                    <a:cs typeface="宋体" panose="02010600030101010101" pitchFamily="2" charset="-122"/>
                  </a:rPr>
                  <a:t>300</a:t>
                </a:r>
                <a:r>
                  <a:rPr lang="zh-CN" altLang="zh-CN" sz="1900" dirty="0">
                    <a:solidFill>
                      <a:srgbClr val="FF0000"/>
                    </a:solidFill>
                    <a:latin typeface="汉仪文黑-75简" panose="00020600040101010101" charset="-122"/>
                    <a:ea typeface="汉仪文黑-55简" panose="00020600040101010101" charset="-122"/>
                    <a:cs typeface="宋体" panose="02010600030101010101" pitchFamily="2" charset="-122"/>
                  </a:rPr>
                  <a:t>元</a:t>
                </a:r>
                <a:r>
                  <a:rPr lang="zh-CN" altLang="zh-CN" sz="1900" dirty="0">
                    <a:latin typeface="汉仪文黑-75简" panose="00020600040101010101" charset="-122"/>
                    <a:ea typeface="汉仪文黑-55简" panose="00020600040101010101" charset="-122"/>
                    <a:cs typeface="宋体" panose="02010600030101010101" pitchFamily="2" charset="-122"/>
                  </a:rPr>
                  <a:t>，于每月工资中发放</a:t>
                </a:r>
                <a:r>
                  <a:rPr lang="zh-CN" altLang="en-US" sz="1900" dirty="0">
                    <a:latin typeface="汉仪文黑-75简" panose="00020600040101010101" charset="-122"/>
                    <a:ea typeface="汉仪文黑-55简" panose="00020600040101010101" charset="-122"/>
                    <a:cs typeface="宋体" panose="02010600030101010101" pitchFamily="2" charset="-122"/>
                  </a:rPr>
                  <a:t>，</a:t>
                </a:r>
                <a:r>
                  <a:rPr lang="zh-CN" altLang="zh-CN" sz="1900" dirty="0">
                    <a:solidFill>
                      <a:srgbClr val="FF0000"/>
                    </a:solidFill>
                    <a:latin typeface="汉仪文黑-75简" panose="00020600040101010101" charset="-122"/>
                    <a:ea typeface="汉仪文黑-55简" panose="00020600040101010101" charset="-122"/>
                    <a:cs typeface="宋体" panose="02010600030101010101" pitchFamily="2" charset="-122"/>
                  </a:rPr>
                  <a:t>超出标准之外自行负责</a:t>
                </a:r>
                <a:r>
                  <a:rPr lang="zh-CN" altLang="zh-CN" sz="1900" dirty="0">
                    <a:latin typeface="汉仪文黑-75简" panose="00020600040101010101" charset="-122"/>
                    <a:ea typeface="汉仪文黑-55简" panose="00020600040101010101" charset="-122"/>
                    <a:cs typeface="宋体" panose="02010600030101010101" pitchFamily="2" charset="-122"/>
                  </a:rPr>
                  <a:t>。</a:t>
                </a:r>
                <a:endParaRPr lang="en-US" altLang="zh-CN" sz="1900" dirty="0">
                  <a:latin typeface="汉仪文黑-75简" panose="00020600040101010101" charset="-122"/>
                  <a:ea typeface="汉仪文黑-55简" panose="00020600040101010101" charset="-122"/>
                  <a:cs typeface="宋体" panose="02010600030101010101" pitchFamily="2" charset="-122"/>
                </a:endParaRPr>
              </a:p>
              <a:p>
                <a:pPr marL="285750" indent="-285750">
                  <a:lnSpc>
                    <a:spcPct val="150000"/>
                  </a:lnSpc>
                  <a:buFont typeface="Arial" panose="020B0604020202020204" pitchFamily="34" charset="0"/>
                  <a:buChar char="•"/>
                </a:pPr>
                <a:r>
                  <a:rPr lang="zh-CN" altLang="zh-CN" sz="1900" dirty="0">
                    <a:latin typeface="汉仪文黑-75简" panose="00020600040101010101" charset="-122"/>
                    <a:ea typeface="汉仪文黑-55简" panose="00020600040101010101" charset="-122"/>
                    <a:cs typeface="宋体" panose="02010600030101010101" pitchFamily="2" charset="-122"/>
                  </a:rPr>
                  <a:t>固定电话费：公司为员工提供工作必须的固定电话，并由公司统一支付话费。不鼓励员工在上班期间打私人电话。</a:t>
                </a:r>
                <a:r>
                  <a:rPr lang="en-US" altLang="zh-CN" sz="1900" dirty="0">
                    <a:latin typeface="汉仪文黑-75简" panose="00020600040101010101" charset="-122"/>
                    <a:ea typeface="汉仪文黑-55简" panose="00020600040101010101" charset="-122"/>
                    <a:cs typeface="宋体" panose="02010600030101010101" pitchFamily="2" charset="-122"/>
                  </a:rPr>
                  <a:t> </a:t>
                </a:r>
                <a:endParaRPr lang="zh-CN" altLang="zh-CN" sz="1900" dirty="0">
                  <a:effectLst/>
                  <a:latin typeface="汉仪文黑-75简" panose="00020600040101010101" charset="-122"/>
                  <a:ea typeface="汉仪文黑-55简" panose="00020600040101010101" charset="-122"/>
                  <a:cs typeface="宋体" panose="02010600030101010101" pitchFamily="2" charset="-122"/>
                </a:endParaRPr>
              </a:p>
            </p:txBody>
          </p:sp>
          <p:sp>
            <p:nvSpPr>
              <p:cNvPr id="5" name="矩形 4"/>
              <p:cNvSpPr/>
              <p:nvPr/>
            </p:nvSpPr>
            <p:spPr>
              <a:xfrm>
                <a:off x="295514" y="1190296"/>
                <a:ext cx="3256280" cy="618451"/>
              </a:xfrm>
              <a:prstGeom prst="rect">
                <a:avLst/>
              </a:prstGeom>
            </p:spPr>
            <p:txBody>
              <a:bodyPr wrap="none">
                <a:spAutoFit/>
              </a:bodyPr>
              <a:lstStyle/>
              <a:p>
                <a:pPr>
                  <a:lnSpc>
                    <a:spcPct val="150000"/>
                  </a:lnSpc>
                </a:pPr>
                <a:r>
                  <a:rPr lang="zh-CN" altLang="en-US" sz="2200" dirty="0">
                    <a:latin typeface="汉仪文黑-75简" panose="00020600040101010101" charset="-122"/>
                    <a:ea typeface="汉仪文黑-55简" panose="00020600040101010101" charset="-122"/>
                    <a:cs typeface="宋体" panose="02010600030101010101" pitchFamily="2" charset="-122"/>
                  </a:rPr>
                  <a:t>（一）</a:t>
                </a:r>
                <a:r>
                  <a:rPr lang="zh-CN" altLang="zh-CN" sz="2200" dirty="0">
                    <a:latin typeface="汉仪文黑-75简" panose="00020600040101010101" charset="-122"/>
                    <a:ea typeface="汉仪文黑-55简" panose="00020600040101010101" charset="-122"/>
                    <a:cs typeface="宋体" panose="02010600030101010101" pitchFamily="2" charset="-122"/>
                  </a:rPr>
                  <a:t>电话费报销</a:t>
                </a:r>
                <a:r>
                  <a:rPr lang="zh-CN" altLang="en-US" sz="2200" dirty="0">
                    <a:latin typeface="汉仪文黑-75简" panose="00020600040101010101" charset="-122"/>
                    <a:ea typeface="汉仪文黑-55简" panose="00020600040101010101" charset="-122"/>
                    <a:cs typeface="宋体" panose="02010600030101010101" pitchFamily="2" charset="-122"/>
                  </a:rPr>
                  <a:t>制度：</a:t>
                </a:r>
                <a:endParaRPr lang="en-US" altLang="zh-CN" sz="2200" dirty="0">
                  <a:latin typeface="汉仪文黑-75简" panose="00020600040101010101" charset="-122"/>
                  <a:ea typeface="汉仪文黑-55简" panose="00020600040101010101" charset="-122"/>
                  <a:cs typeface="宋体" panose="02010600030101010101" pitchFamily="2" charset="-122"/>
                </a:endParaRPr>
              </a:p>
            </p:txBody>
          </p:sp>
        </p:grpSp>
        <p:grpSp>
          <p:nvGrpSpPr>
            <p:cNvPr id="47" name="组合 46"/>
            <p:cNvGrpSpPr/>
            <p:nvPr/>
          </p:nvGrpSpPr>
          <p:grpSpPr>
            <a:xfrm>
              <a:off x="295514" y="3839484"/>
              <a:ext cx="11363086" cy="2027908"/>
              <a:chOff x="295514" y="1190296"/>
              <a:chExt cx="11363086" cy="2027908"/>
            </a:xfrm>
          </p:grpSpPr>
          <p:sp>
            <p:nvSpPr>
              <p:cNvPr id="48" name="矩形 47"/>
              <p:cNvSpPr/>
              <p:nvPr/>
            </p:nvSpPr>
            <p:spPr>
              <a:xfrm>
                <a:off x="513228" y="1811044"/>
                <a:ext cx="11145372" cy="1407160"/>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zh-CN" sz="1900" dirty="0">
                    <a:latin typeface="汉仪文黑-75简" panose="00020600040101010101" charset="-122"/>
                    <a:ea typeface="汉仪文黑-55简" panose="00020600040101010101" charset="-122"/>
                  </a:rPr>
                  <a:t>财务部通知</a:t>
                </a:r>
                <a:r>
                  <a:rPr lang="zh-CN" altLang="en-US" sz="1900" dirty="0">
                    <a:latin typeface="汉仪文黑-75简" panose="00020600040101010101" charset="-122"/>
                    <a:ea typeface="汉仪文黑-55简" panose="00020600040101010101" charset="-122"/>
                  </a:rPr>
                  <a:t>客服部</a:t>
                </a:r>
                <a:r>
                  <a:rPr lang="zh-CN" altLang="zh-CN" sz="1900" dirty="0">
                    <a:latin typeface="汉仪文黑-75简" panose="00020600040101010101" charset="-122"/>
                    <a:ea typeface="汉仪文黑-55简" panose="00020600040101010101" charset="-122"/>
                  </a:rPr>
                  <a:t>有话费补助的员工于每月</a:t>
                </a:r>
                <a:r>
                  <a:rPr lang="zh-CN" altLang="zh-CN" sz="1900" dirty="0">
                    <a:solidFill>
                      <a:srgbClr val="FF0000"/>
                    </a:solidFill>
                    <a:latin typeface="汉仪文黑-75简" panose="00020600040101010101" charset="-122"/>
                    <a:ea typeface="汉仪文黑-55简" panose="00020600040101010101" charset="-122"/>
                  </a:rPr>
                  <a:t>（</a:t>
                </a:r>
                <a:r>
                  <a:rPr lang="en-US" altLang="zh-CN" sz="1900" dirty="0">
                    <a:solidFill>
                      <a:srgbClr val="FF0000"/>
                    </a:solidFill>
                    <a:latin typeface="汉仪文黑-75简" panose="00020600040101010101" charset="-122"/>
                    <a:ea typeface="汉仪文黑-55简" panose="00020600040101010101" charset="-122"/>
                  </a:rPr>
                  <a:t>5</a:t>
                </a:r>
                <a:r>
                  <a:rPr lang="zh-CN" altLang="zh-CN" sz="1900" dirty="0">
                    <a:solidFill>
                      <a:srgbClr val="FF0000"/>
                    </a:solidFill>
                    <a:latin typeface="汉仪文黑-75简" panose="00020600040101010101" charset="-122"/>
                    <a:ea typeface="汉仪文黑-55简" panose="00020600040101010101" charset="-122"/>
                  </a:rPr>
                  <a:t>日前）</a:t>
                </a:r>
                <a:r>
                  <a:rPr lang="zh-CN" altLang="zh-CN" sz="1900" dirty="0">
                    <a:latin typeface="汉仪文黑-75简" panose="00020600040101010101" charset="-122"/>
                    <a:ea typeface="汉仪文黑-55简" panose="00020600040101010101" charset="-122"/>
                  </a:rPr>
                  <a:t>按话费标准将发票交财务部，以便会计做账。 </a:t>
                </a:r>
                <a:endParaRPr lang="zh-CN" altLang="zh-CN" sz="1900" dirty="0">
                  <a:latin typeface="汉仪文黑-75简" panose="00020600040101010101" charset="-122"/>
                  <a:ea typeface="汉仪文黑-55简" panose="00020600040101010101" charset="-122"/>
                </a:endParaRPr>
              </a:p>
              <a:p>
                <a:pPr marL="285750" indent="-285750">
                  <a:lnSpc>
                    <a:spcPct val="150000"/>
                  </a:lnSpc>
                  <a:buFont typeface="Arial" panose="020B0604020202020204" pitchFamily="34" charset="0"/>
                  <a:buChar char="•"/>
                </a:pPr>
                <a:r>
                  <a:rPr lang="zh-CN" altLang="zh-CN" sz="1900" dirty="0">
                    <a:latin typeface="汉仪文黑-75简" panose="00020600040101010101" charset="-122"/>
                    <a:ea typeface="汉仪文黑-55简" panose="00020600040101010101" charset="-122"/>
                  </a:rPr>
                  <a:t>固定电话费由行政部指定专人按日常费用审批程序及报销流程办理报销手续，若遇电话费异常变动情况应到电信局查明原因，特殊情况报副总经理批示处理办法。</a:t>
                </a:r>
                <a:r>
                  <a:rPr lang="en-US" altLang="zh-CN" sz="1900" dirty="0">
                    <a:latin typeface="汉仪文黑-75简" panose="00020600040101010101" charset="-122"/>
                    <a:ea typeface="汉仪文黑-55简" panose="00020600040101010101" charset="-122"/>
                  </a:rPr>
                  <a:t> </a:t>
                </a:r>
                <a:endParaRPr lang="zh-CN" altLang="zh-CN" sz="1900" dirty="0">
                  <a:latin typeface="汉仪文黑-75简" panose="00020600040101010101" charset="-122"/>
                  <a:ea typeface="汉仪文黑-55简" panose="00020600040101010101" charset="-122"/>
                </a:endParaRPr>
              </a:p>
            </p:txBody>
          </p:sp>
          <p:sp>
            <p:nvSpPr>
              <p:cNvPr id="49" name="矩形 48"/>
              <p:cNvSpPr/>
              <p:nvPr/>
            </p:nvSpPr>
            <p:spPr>
              <a:xfrm>
                <a:off x="295514" y="1190296"/>
                <a:ext cx="3256280" cy="598805"/>
              </a:xfrm>
              <a:prstGeom prst="rect">
                <a:avLst/>
              </a:prstGeom>
            </p:spPr>
            <p:txBody>
              <a:bodyPr wrap="none">
                <a:spAutoFit/>
              </a:bodyPr>
              <a:lstStyle/>
              <a:p>
                <a:pPr>
                  <a:lnSpc>
                    <a:spcPct val="150000"/>
                  </a:lnSpc>
                </a:pPr>
                <a:r>
                  <a:rPr lang="zh-CN" altLang="en-US" sz="2200" dirty="0">
                    <a:latin typeface="汉仪文黑-75简" panose="00020600040101010101" charset="-122"/>
                    <a:ea typeface="汉仪文黑-55简" panose="00020600040101010101" charset="-122"/>
                    <a:cs typeface="宋体" panose="02010600030101010101" pitchFamily="2" charset="-122"/>
                  </a:rPr>
                  <a:t>（二）</a:t>
                </a:r>
                <a:r>
                  <a:rPr lang="zh-CN" altLang="zh-CN" sz="2200" dirty="0">
                    <a:latin typeface="汉仪文黑-75简" panose="00020600040101010101" charset="-122"/>
                    <a:ea typeface="汉仪文黑-55简" panose="00020600040101010101" charset="-122"/>
                    <a:cs typeface="宋体" panose="02010600030101010101" pitchFamily="2" charset="-122"/>
                  </a:rPr>
                  <a:t>电话费报销</a:t>
                </a:r>
                <a:r>
                  <a:rPr lang="zh-CN" altLang="en-US" sz="2200" dirty="0">
                    <a:latin typeface="汉仪文黑-75简" panose="00020600040101010101" charset="-122"/>
                    <a:ea typeface="汉仪文黑-55简" panose="00020600040101010101" charset="-122"/>
                    <a:cs typeface="宋体" panose="02010600030101010101" pitchFamily="2" charset="-122"/>
                  </a:rPr>
                  <a:t>流程：</a:t>
                </a:r>
                <a:endParaRPr lang="en-US" altLang="zh-CN" sz="2200" dirty="0">
                  <a:latin typeface="汉仪文黑-75简" panose="00020600040101010101" charset="-122"/>
                  <a:ea typeface="汉仪文黑-55简" panose="00020600040101010101" charset="-122"/>
                  <a:cs typeface="宋体" panose="0201060003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文本框"/>
          <p:cNvGrpSpPr/>
          <p:nvPr/>
        </p:nvGrpSpPr>
        <p:grpSpPr>
          <a:xfrm>
            <a:off x="946874" y="1342154"/>
            <a:ext cx="10412549" cy="4972314"/>
            <a:chOff x="946874" y="1342154"/>
            <a:chExt cx="10412549" cy="4972314"/>
          </a:xfrm>
        </p:grpSpPr>
        <p:sp>
          <p:nvSpPr>
            <p:cNvPr id="53" name="文本框-1"/>
            <p:cNvSpPr/>
            <p:nvPr/>
          </p:nvSpPr>
          <p:spPr>
            <a:xfrm>
              <a:off x="1452514" y="1342154"/>
              <a:ext cx="2035061" cy="1862048"/>
            </a:xfrm>
            <a:prstGeom prst="rect">
              <a:avLst/>
            </a:prstGeom>
          </p:spPr>
          <p:txBody>
            <a:bodyPr wrap="square">
              <a:spAutoFit/>
              <a:scene3d>
                <a:camera prst="orthographicFront"/>
                <a:lightRig rig="threePt" dir="t"/>
              </a:scene3d>
              <a:sp3d contourW="12700"/>
            </a:bodyPr>
            <a:lstStyle/>
            <a:p>
              <a:pPr algn="ctr"/>
              <a:r>
                <a:rPr lang="en-US" altLang="zh-CN" sz="11500" b="1" dirty="0">
                  <a:solidFill>
                    <a:schemeClr val="accent1"/>
                  </a:solidFill>
                  <a:latin typeface="Calibri" panose="020F0502020204030204" pitchFamily="34" charset="0"/>
                  <a:ea typeface="+mj-ea"/>
                  <a:cs typeface="Calibri" panose="020F0502020204030204" pitchFamily="34" charset="0"/>
                  <a:sym typeface="Arial" panose="020B0604020202020204" pitchFamily="34" charset="0"/>
                </a:rPr>
                <a:t>01</a:t>
              </a:r>
              <a:endParaRPr lang="zh-CN" altLang="en-US" sz="11500" b="1" dirty="0">
                <a:solidFill>
                  <a:schemeClr val="accent1"/>
                </a:solidFill>
                <a:latin typeface="Calibri" panose="020F0502020204030204" pitchFamily="34" charset="0"/>
                <a:ea typeface="+mj-ea"/>
                <a:cs typeface="Calibri" panose="020F0502020204030204" pitchFamily="34" charset="0"/>
                <a:sym typeface="Arial" panose="020B0604020202020204" pitchFamily="34" charset="0"/>
              </a:endParaRPr>
            </a:p>
          </p:txBody>
        </p:sp>
        <p:grpSp>
          <p:nvGrpSpPr>
            <p:cNvPr id="54" name="组合 53"/>
            <p:cNvGrpSpPr/>
            <p:nvPr/>
          </p:nvGrpSpPr>
          <p:grpSpPr>
            <a:xfrm>
              <a:off x="946874" y="2465070"/>
              <a:ext cx="3134191" cy="3849398"/>
              <a:chOff x="852166" y="1637002"/>
              <a:chExt cx="3134191" cy="3849398"/>
            </a:xfrm>
            <a:effectLst>
              <a:outerShdw blurRad="114300" dist="50800" dir="2700000" algn="tl" rotWithShape="0">
                <a:prstClr val="black">
                  <a:alpha val="22000"/>
                </a:prstClr>
              </a:outerShdw>
            </a:effectLst>
          </p:grpSpPr>
          <p:sp>
            <p:nvSpPr>
              <p:cNvPr id="57" name="文本框-2"/>
              <p:cNvSpPr/>
              <p:nvPr/>
            </p:nvSpPr>
            <p:spPr>
              <a:xfrm>
                <a:off x="852166" y="1637002"/>
                <a:ext cx="3134191" cy="374522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3"/>
              <p:cNvSpPr/>
              <p:nvPr/>
            </p:nvSpPr>
            <p:spPr>
              <a:xfrm flipV="1">
                <a:off x="852166" y="5382228"/>
                <a:ext cx="3134191" cy="104172"/>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文本框-4"/>
            <p:cNvSpPr/>
            <p:nvPr/>
          </p:nvSpPr>
          <p:spPr>
            <a:xfrm>
              <a:off x="1104400" y="2872682"/>
              <a:ext cx="2579652" cy="460375"/>
            </a:xfrm>
            <a:prstGeom prst="rect">
              <a:avLst/>
            </a:prstGeom>
          </p:spPr>
          <p:txBody>
            <a:bodyPr wrap="square">
              <a:spAutoFit/>
              <a:scene3d>
                <a:camera prst="orthographicFront"/>
                <a:lightRig rig="threePt" dir="t"/>
              </a:scene3d>
              <a:sp3d contourW="12700"/>
            </a:bodyPr>
            <a:lstStyle/>
            <a:p>
              <a:pPr algn="ctr"/>
              <a:r>
                <a:rPr lang="zh-CN" altLang="en-US" sz="2400" b="1" dirty="0">
                  <a:solidFill>
                    <a:schemeClr val="accent1"/>
                  </a:solidFill>
                  <a:latin typeface="汉仪文黑-75简" panose="00020600040101010101" charset="-122"/>
                  <a:ea typeface="汉仪文黑-55简" panose="00020600040101010101" charset="-122"/>
                  <a:sym typeface="Arial" panose="020B0604020202020204" pitchFamily="34" charset="0"/>
                </a:rPr>
                <a:t>购置申请</a:t>
              </a:r>
              <a:endParaRPr lang="zh-CN" altLang="en-US" sz="2400" b="1" dirty="0">
                <a:solidFill>
                  <a:schemeClr val="accent1"/>
                </a:solidFill>
                <a:latin typeface="汉仪文黑-75简" panose="00020600040101010101" charset="-122"/>
                <a:ea typeface="汉仪文黑-55简" panose="00020600040101010101" charset="-122"/>
                <a:sym typeface="Arial" panose="020B0604020202020204" pitchFamily="34" charset="0"/>
              </a:endParaRPr>
            </a:p>
          </p:txBody>
        </p:sp>
        <p:sp>
          <p:nvSpPr>
            <p:cNvPr id="56" name="文本框-5"/>
            <p:cNvSpPr txBox="1"/>
            <p:nvPr/>
          </p:nvSpPr>
          <p:spPr>
            <a:xfrm>
              <a:off x="1091532" y="3452627"/>
              <a:ext cx="2727046" cy="2027555"/>
            </a:xfrm>
            <a:prstGeom prst="rect">
              <a:avLst/>
            </a:prstGeom>
          </p:spPr>
          <p:txBody>
            <a:bodyPr wrap="square">
              <a:spAutoFit/>
              <a:scene3d>
                <a:camera prst="orthographicFront"/>
                <a:lightRig rig="threePt" dir="t"/>
              </a:scene3d>
              <a:sp3d contourW="12700"/>
            </a:bodyPr>
            <a:lstStyle>
              <a:defPPr>
                <a:defRPr lang="zh-CN"/>
              </a:defPPr>
              <a:lvl1pPr>
                <a:lnSpc>
                  <a:spcPct val="140000"/>
                </a:lnSpc>
                <a:defRPr sz="1600">
                  <a:latin typeface="Arial" panose="020B0604020202020204" pitchFamily="34" charset="0"/>
                  <a:ea typeface="思源黑体 CN Medium" panose="020B0600000000000000" pitchFamily="34" charset="-122"/>
                  <a:cs typeface="思源黑体" panose="020B0800000000000000" charset="-122"/>
                </a:defRPr>
              </a:lvl1pPr>
            </a:lstStyle>
            <a:p>
              <a:r>
                <a:rPr lang="zh-CN" altLang="zh-CN" sz="1800" dirty="0">
                  <a:latin typeface="汉仪文黑-75简" panose="00020600040101010101" charset="-122"/>
                  <a:ea typeface="汉仪文黑-55简" panose="00020600040101010101" charset="-122"/>
                </a:rPr>
                <a:t>公司行政部每季度根据需求及库存情况按预算管理办法编制购置预算，实际购置时填写购置申请单按资产管理办法规定报批。</a:t>
              </a:r>
              <a:r>
                <a:rPr lang="en-US" altLang="zh-CN" sz="1800" dirty="0">
                  <a:latin typeface="汉仪文黑-75简" panose="00020600040101010101" charset="-122"/>
                  <a:ea typeface="汉仪文黑-55简" panose="00020600040101010101" charset="-122"/>
                </a:rPr>
                <a:t> </a:t>
              </a:r>
              <a:endParaRPr lang="zh-CN" altLang="zh-CN" sz="1800" dirty="0">
                <a:latin typeface="汉仪文黑-75简" panose="00020600040101010101" charset="-122"/>
                <a:ea typeface="汉仪文黑-55简" panose="00020600040101010101" charset="-122"/>
              </a:endParaRPr>
            </a:p>
          </p:txBody>
        </p:sp>
        <p:sp>
          <p:nvSpPr>
            <p:cNvPr id="44" name="文本框-6"/>
            <p:cNvSpPr/>
            <p:nvPr/>
          </p:nvSpPr>
          <p:spPr>
            <a:xfrm>
              <a:off x="5129793" y="1342154"/>
              <a:ext cx="2035061" cy="1862048"/>
            </a:xfrm>
            <a:prstGeom prst="rect">
              <a:avLst/>
            </a:prstGeom>
          </p:spPr>
          <p:txBody>
            <a:bodyPr wrap="square">
              <a:spAutoFit/>
              <a:scene3d>
                <a:camera prst="orthographicFront"/>
                <a:lightRig rig="threePt" dir="t"/>
              </a:scene3d>
              <a:sp3d contourW="12700"/>
            </a:bodyPr>
            <a:lstStyle/>
            <a:p>
              <a:pPr algn="ctr"/>
              <a:r>
                <a:rPr lang="en-US" altLang="zh-CN" sz="11500" b="1" dirty="0">
                  <a:solidFill>
                    <a:schemeClr val="accent1"/>
                  </a:solidFill>
                  <a:latin typeface="Calibri" panose="020F0502020204030204" pitchFamily="34" charset="0"/>
                  <a:ea typeface="+mj-ea"/>
                  <a:cs typeface="Calibri" panose="020F0502020204030204" pitchFamily="34" charset="0"/>
                  <a:sym typeface="Arial" panose="020B0604020202020204" pitchFamily="34" charset="0"/>
                </a:rPr>
                <a:t>02</a:t>
              </a:r>
              <a:endParaRPr lang="zh-CN" altLang="en-US" sz="11500" b="1" dirty="0">
                <a:solidFill>
                  <a:schemeClr val="accent1"/>
                </a:solidFill>
                <a:latin typeface="Calibri" panose="020F0502020204030204" pitchFamily="34" charset="0"/>
                <a:ea typeface="+mj-ea"/>
                <a:cs typeface="Calibri" panose="020F0502020204030204" pitchFamily="34" charset="0"/>
                <a:sym typeface="Arial" panose="020B0604020202020204" pitchFamily="34" charset="0"/>
              </a:endParaRPr>
            </a:p>
          </p:txBody>
        </p:sp>
        <p:grpSp>
          <p:nvGrpSpPr>
            <p:cNvPr id="45" name="组合 44"/>
            <p:cNvGrpSpPr/>
            <p:nvPr/>
          </p:nvGrpSpPr>
          <p:grpSpPr>
            <a:xfrm>
              <a:off x="4547953" y="2465070"/>
              <a:ext cx="3134191" cy="3849398"/>
              <a:chOff x="852166" y="1637002"/>
              <a:chExt cx="3134191" cy="3849398"/>
            </a:xfrm>
            <a:effectLst>
              <a:outerShdw blurRad="114300" dist="50800" dir="2700000" algn="tl" rotWithShape="0">
                <a:prstClr val="black">
                  <a:alpha val="22000"/>
                </a:prstClr>
              </a:outerShdw>
            </a:effectLst>
          </p:grpSpPr>
          <p:sp>
            <p:nvSpPr>
              <p:cNvPr id="51" name="文本框-7"/>
              <p:cNvSpPr/>
              <p:nvPr/>
            </p:nvSpPr>
            <p:spPr>
              <a:xfrm>
                <a:off x="852166" y="1637002"/>
                <a:ext cx="3134191" cy="374522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8"/>
              <p:cNvSpPr/>
              <p:nvPr/>
            </p:nvSpPr>
            <p:spPr>
              <a:xfrm flipV="1">
                <a:off x="852166" y="5382228"/>
                <a:ext cx="3134191" cy="104172"/>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9"/>
            <p:cNvSpPr/>
            <p:nvPr/>
          </p:nvSpPr>
          <p:spPr>
            <a:xfrm>
              <a:off x="4796193" y="2872682"/>
              <a:ext cx="2579652" cy="460375"/>
            </a:xfrm>
            <a:prstGeom prst="rect">
              <a:avLst/>
            </a:prstGeom>
          </p:spPr>
          <p:txBody>
            <a:bodyPr wrap="square">
              <a:spAutoFit/>
              <a:scene3d>
                <a:camera prst="orthographicFront"/>
                <a:lightRig rig="threePt" dir="t"/>
              </a:scene3d>
              <a:sp3d contourW="12700"/>
            </a:bodyPr>
            <a:lstStyle/>
            <a:p>
              <a:pPr algn="ctr"/>
              <a:r>
                <a:rPr lang="zh-CN" altLang="en-US" sz="2400" b="1" dirty="0">
                  <a:solidFill>
                    <a:schemeClr val="accent1"/>
                  </a:solidFill>
                  <a:latin typeface="汉仪文黑-75简" panose="00020600040101010101" charset="-122"/>
                  <a:ea typeface="汉仪文黑-55简" panose="00020600040101010101" charset="-122"/>
                  <a:sym typeface="Arial" panose="020B0604020202020204" pitchFamily="34" charset="0"/>
                </a:rPr>
                <a:t>报销程序</a:t>
              </a:r>
              <a:endParaRPr lang="zh-CN" altLang="en-US" sz="2400" b="1" dirty="0">
                <a:solidFill>
                  <a:schemeClr val="accent1"/>
                </a:solidFill>
                <a:latin typeface="汉仪文黑-75简" panose="00020600040101010101" charset="-122"/>
                <a:ea typeface="汉仪文黑-55简" panose="00020600040101010101" charset="-122"/>
                <a:sym typeface="Arial" panose="020B0604020202020204" pitchFamily="34" charset="0"/>
              </a:endParaRPr>
            </a:p>
          </p:txBody>
        </p:sp>
        <p:sp>
          <p:nvSpPr>
            <p:cNvPr id="50" name="文本框-10"/>
            <p:cNvSpPr txBox="1"/>
            <p:nvPr/>
          </p:nvSpPr>
          <p:spPr>
            <a:xfrm>
              <a:off x="4768811" y="3452627"/>
              <a:ext cx="2727046" cy="2414905"/>
            </a:xfrm>
            <a:prstGeom prst="rect">
              <a:avLst/>
            </a:prstGeom>
          </p:spPr>
          <p:txBody>
            <a:bodyPr wrap="square">
              <a:spAutoFit/>
              <a:scene3d>
                <a:camera prst="orthographicFront"/>
                <a:lightRig rig="threePt" dir="t"/>
              </a:scene3d>
              <a:sp3d contourW="12700"/>
            </a:bodyPr>
            <a:lstStyle>
              <a:defPPr>
                <a:defRPr lang="zh-CN"/>
              </a:defPPr>
              <a:lvl1pPr>
                <a:lnSpc>
                  <a:spcPct val="140000"/>
                </a:lnSpc>
                <a:defRPr>
                  <a:latin typeface="+mn-ea"/>
                  <a:cs typeface="思源黑体" panose="020B0800000000000000" charset="-122"/>
                </a:defRPr>
              </a:lvl1pPr>
            </a:lstStyle>
            <a:p>
              <a:r>
                <a:rPr lang="zh-CN" altLang="zh-CN" dirty="0">
                  <a:latin typeface="汉仪文黑-75简" panose="00020600040101010101" charset="-122"/>
                  <a:ea typeface="汉仪文黑-55简" panose="00020600040101010101" charset="-122"/>
                </a:rPr>
                <a:t>报销人先填写费用报销单</a:t>
              </a:r>
              <a:r>
                <a:rPr lang="en-US" altLang="zh-CN" dirty="0">
                  <a:latin typeface="汉仪文黑-75简" panose="00020600040101010101" charset="-122"/>
                  <a:ea typeface="汉仪文黑-55简" panose="00020600040101010101" charset="-122"/>
                </a:rPr>
                <a:t>(</a:t>
              </a:r>
              <a:r>
                <a:rPr lang="zh-CN" altLang="zh-CN" dirty="0">
                  <a:latin typeface="汉仪文黑-75简" panose="00020600040101010101" charset="-122"/>
                  <a:ea typeface="汉仪文黑-55简" panose="00020600040101010101" charset="-122"/>
                </a:rPr>
                <a:t>附出入库单</a:t>
              </a:r>
              <a:r>
                <a:rPr lang="en-US" altLang="zh-CN" dirty="0">
                  <a:latin typeface="汉仪文黑-75简" panose="00020600040101010101" charset="-122"/>
                  <a:ea typeface="汉仪文黑-55简" panose="00020600040101010101" charset="-122"/>
                </a:rPr>
                <a:t>)</a:t>
              </a:r>
              <a:r>
                <a:rPr lang="zh-CN" altLang="zh-CN" dirty="0">
                  <a:latin typeface="汉仪文黑-75简" panose="00020600040101010101" charset="-122"/>
                  <a:ea typeface="汉仪文黑-55简" panose="00020600040101010101" charset="-122"/>
                </a:rPr>
                <a:t>，按日常费用审批程序报批。审批后的报销单及原始单据交财务部，按日常费用报销流程付款或冲抵借支。</a:t>
              </a:r>
              <a:r>
                <a:rPr lang="en-US" altLang="zh-CN" dirty="0">
                  <a:latin typeface="汉仪文黑-75简" panose="00020600040101010101" charset="-122"/>
                  <a:ea typeface="汉仪文黑-55简" panose="00020600040101010101" charset="-122"/>
                </a:rPr>
                <a:t> </a:t>
              </a:r>
              <a:endParaRPr lang="zh-CN" altLang="zh-CN" dirty="0">
                <a:latin typeface="汉仪文黑-75简" panose="00020600040101010101" charset="-122"/>
                <a:ea typeface="汉仪文黑-55简" panose="00020600040101010101" charset="-122"/>
              </a:endParaRPr>
            </a:p>
          </p:txBody>
        </p:sp>
        <p:sp>
          <p:nvSpPr>
            <p:cNvPr id="36" name="文本框-11"/>
            <p:cNvSpPr/>
            <p:nvPr/>
          </p:nvSpPr>
          <p:spPr>
            <a:xfrm>
              <a:off x="8807072" y="1342154"/>
              <a:ext cx="2035061" cy="1862048"/>
            </a:xfrm>
            <a:prstGeom prst="rect">
              <a:avLst/>
            </a:prstGeom>
          </p:spPr>
          <p:txBody>
            <a:bodyPr wrap="square">
              <a:spAutoFit/>
              <a:scene3d>
                <a:camera prst="orthographicFront"/>
                <a:lightRig rig="threePt" dir="t"/>
              </a:scene3d>
              <a:sp3d contourW="12700"/>
            </a:bodyPr>
            <a:lstStyle/>
            <a:p>
              <a:pPr algn="ctr"/>
              <a:r>
                <a:rPr lang="en-US" altLang="zh-CN" sz="11500" b="1" dirty="0">
                  <a:solidFill>
                    <a:schemeClr val="accent1"/>
                  </a:solidFill>
                  <a:latin typeface="Calibri" panose="020F0502020204030204" pitchFamily="34" charset="0"/>
                  <a:ea typeface="+mj-ea"/>
                  <a:cs typeface="Calibri" panose="020F0502020204030204" pitchFamily="34" charset="0"/>
                  <a:sym typeface="Arial" panose="020B0604020202020204" pitchFamily="34" charset="0"/>
                </a:rPr>
                <a:t>03</a:t>
              </a:r>
              <a:endParaRPr lang="zh-CN" altLang="en-US" sz="11500" b="1" dirty="0">
                <a:solidFill>
                  <a:schemeClr val="accent1"/>
                </a:solidFill>
                <a:latin typeface="Calibri" panose="020F0502020204030204" pitchFamily="34" charset="0"/>
                <a:ea typeface="+mj-ea"/>
                <a:cs typeface="Calibri" panose="020F0502020204030204" pitchFamily="34" charset="0"/>
                <a:sym typeface="Arial" panose="020B0604020202020204" pitchFamily="34" charset="0"/>
              </a:endParaRPr>
            </a:p>
          </p:txBody>
        </p:sp>
        <p:grpSp>
          <p:nvGrpSpPr>
            <p:cNvPr id="37" name="组合 36"/>
            <p:cNvGrpSpPr/>
            <p:nvPr/>
          </p:nvGrpSpPr>
          <p:grpSpPr>
            <a:xfrm>
              <a:off x="8225232" y="2465070"/>
              <a:ext cx="3134191" cy="3849398"/>
              <a:chOff x="852166" y="1637002"/>
              <a:chExt cx="3134191" cy="3849398"/>
            </a:xfrm>
            <a:effectLst>
              <a:outerShdw blurRad="114300" dist="50800" dir="2700000" algn="tl" rotWithShape="0">
                <a:prstClr val="black">
                  <a:alpha val="22000"/>
                </a:prstClr>
              </a:outerShdw>
            </a:effectLst>
          </p:grpSpPr>
          <p:sp>
            <p:nvSpPr>
              <p:cNvPr id="40" name="文本框-12"/>
              <p:cNvSpPr/>
              <p:nvPr/>
            </p:nvSpPr>
            <p:spPr>
              <a:xfrm>
                <a:off x="852166" y="1637002"/>
                <a:ext cx="3134191" cy="374522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13"/>
              <p:cNvSpPr/>
              <p:nvPr/>
            </p:nvSpPr>
            <p:spPr>
              <a:xfrm flipV="1">
                <a:off x="852166" y="5382228"/>
                <a:ext cx="3134191" cy="104172"/>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14"/>
            <p:cNvSpPr/>
            <p:nvPr/>
          </p:nvSpPr>
          <p:spPr>
            <a:xfrm>
              <a:off x="8458958" y="2887196"/>
              <a:ext cx="2579652" cy="460375"/>
            </a:xfrm>
            <a:prstGeom prst="rect">
              <a:avLst/>
            </a:prstGeom>
          </p:spPr>
          <p:txBody>
            <a:bodyPr wrap="square">
              <a:spAutoFit/>
              <a:scene3d>
                <a:camera prst="orthographicFront"/>
                <a:lightRig rig="threePt" dir="t"/>
              </a:scene3d>
              <a:sp3d contourW="12700"/>
            </a:bodyPr>
            <a:lstStyle/>
            <a:p>
              <a:pPr algn="ctr"/>
              <a:r>
                <a:rPr lang="zh-CN" altLang="en-US" sz="2400" b="1" dirty="0">
                  <a:solidFill>
                    <a:schemeClr val="accent1"/>
                  </a:solidFill>
                  <a:latin typeface="汉仪文黑-75简" panose="00020600040101010101" charset="-122"/>
                  <a:ea typeface="汉仪文黑-55简" panose="00020600040101010101" charset="-122"/>
                  <a:sym typeface="Arial" panose="020B0604020202020204" pitchFamily="34" charset="0"/>
                </a:rPr>
                <a:t>费用归集</a:t>
              </a:r>
              <a:endParaRPr lang="zh-CN" altLang="en-US" sz="2400" b="1" dirty="0">
                <a:solidFill>
                  <a:schemeClr val="accent1"/>
                </a:solidFill>
                <a:latin typeface="汉仪文黑-75简" panose="00020600040101010101" charset="-122"/>
                <a:ea typeface="汉仪文黑-55简" panose="00020600040101010101" charset="-122"/>
                <a:sym typeface="Arial" panose="020B0604020202020204" pitchFamily="34" charset="0"/>
              </a:endParaRPr>
            </a:p>
          </p:txBody>
        </p:sp>
        <p:sp>
          <p:nvSpPr>
            <p:cNvPr id="39" name="文本框-15"/>
            <p:cNvSpPr txBox="1"/>
            <p:nvPr/>
          </p:nvSpPr>
          <p:spPr>
            <a:xfrm>
              <a:off x="8446090" y="3452627"/>
              <a:ext cx="2727046" cy="2027555"/>
            </a:xfrm>
            <a:prstGeom prst="rect">
              <a:avLst/>
            </a:prstGeom>
          </p:spPr>
          <p:txBody>
            <a:bodyPr wrap="square">
              <a:spAutoFit/>
              <a:scene3d>
                <a:camera prst="orthographicFront"/>
                <a:lightRig rig="threePt" dir="t"/>
              </a:scene3d>
              <a:sp3d contourW="12700"/>
            </a:bodyPr>
            <a:lstStyle>
              <a:defPPr>
                <a:defRPr lang="zh-CN"/>
              </a:defPPr>
              <a:lvl1pPr>
                <a:lnSpc>
                  <a:spcPct val="140000"/>
                </a:lnSpc>
                <a:defRPr>
                  <a:latin typeface="+mn-ea"/>
                  <a:cs typeface="思源黑体" panose="020B0800000000000000" charset="-122"/>
                </a:defRPr>
              </a:lvl1pPr>
            </a:lstStyle>
            <a:p>
              <a:r>
                <a:rPr lang="zh-CN" altLang="zh-CN" dirty="0">
                  <a:latin typeface="汉仪文黑-75简" panose="00020600040101010101" charset="-122"/>
                  <a:ea typeface="汉仪文黑-55简" panose="00020600040101010101" charset="-122"/>
                </a:rPr>
                <a:t>财务部按月根据行政部提供的各部门领用金额统计表，归集核算各部门相关费用。库存用品作为公共费用，待实际领用时分摊。</a:t>
              </a:r>
              <a:endParaRPr lang="zh-CN" altLang="zh-CN" dirty="0">
                <a:latin typeface="汉仪文黑-75简" panose="00020600040101010101" charset="-122"/>
                <a:ea typeface="汉仪文黑-55简" panose="00020600040101010101" charset="-122"/>
              </a:endParaRPr>
            </a:p>
          </p:txBody>
        </p:sp>
      </p:grpSp>
      <p:grpSp>
        <p:nvGrpSpPr>
          <p:cNvPr id="29" name="组合 28"/>
          <p:cNvGrpSpPr/>
          <p:nvPr/>
        </p:nvGrpSpPr>
        <p:grpSpPr>
          <a:xfrm>
            <a:off x="-1" y="98494"/>
            <a:ext cx="12192001" cy="744166"/>
            <a:chOff x="-1" y="98494"/>
            <a:chExt cx="12192001" cy="744166"/>
          </a:xfrm>
        </p:grpSpPr>
        <p:grpSp>
          <p:nvGrpSpPr>
            <p:cNvPr id="30" name="组合 29"/>
            <p:cNvGrpSpPr/>
            <p:nvPr/>
          </p:nvGrpSpPr>
          <p:grpSpPr>
            <a:xfrm>
              <a:off x="-1" y="770660"/>
              <a:ext cx="12192001" cy="72000"/>
              <a:chOff x="-1" y="758480"/>
              <a:chExt cx="12192001" cy="72000"/>
            </a:xfrm>
          </p:grpSpPr>
          <p:cxnSp>
            <p:nvCxnSpPr>
              <p:cNvPr id="35" name="直接连接符 34"/>
              <p:cNvCxnSpPr/>
              <p:nvPr/>
            </p:nvCxnSpPr>
            <p:spPr>
              <a:xfrm>
                <a:off x="-1" y="794480"/>
                <a:ext cx="121920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矩形: 圆角 41"/>
              <p:cNvSpPr/>
              <p:nvPr/>
            </p:nvSpPr>
            <p:spPr>
              <a:xfrm>
                <a:off x="8259580" y="758480"/>
                <a:ext cx="3932420" cy="72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109111" y="155644"/>
              <a:ext cx="6631520" cy="584775"/>
              <a:chOff x="109111" y="155644"/>
              <a:chExt cx="6631520" cy="584775"/>
            </a:xfrm>
          </p:grpSpPr>
          <p:sp>
            <p:nvSpPr>
              <p:cNvPr id="33" name="文本框 32"/>
              <p:cNvSpPr txBox="1"/>
              <p:nvPr/>
            </p:nvSpPr>
            <p:spPr>
              <a:xfrm>
                <a:off x="887747" y="190083"/>
                <a:ext cx="5852884" cy="492443"/>
              </a:xfrm>
              <a:prstGeom prst="rect">
                <a:avLst/>
              </a:prstGeom>
              <a:noFill/>
            </p:spPr>
            <p:txBody>
              <a:bodyPr wrap="none" rtlCol="0">
                <a:spAutoFit/>
              </a:bodyPr>
              <a:lstStyle/>
              <a:p>
                <a:r>
                  <a:rPr lang="zh-CN" altLang="en-US" sz="2600" dirty="0">
                    <a:latin typeface="汉仪旗黑-60简" panose="00020600040101010101" charset="-122"/>
                    <a:ea typeface="汉仪旗黑-60简" panose="00020600040101010101" charset="-122"/>
                    <a:cs typeface="宋体" panose="02010600030101010101" pitchFamily="2" charset="-122"/>
                    <a:sym typeface="+mn-ea"/>
                  </a:rPr>
                  <a:t>办公费、低值易耗品等报销制度及流程</a:t>
                </a:r>
                <a:endParaRPr lang="zh-CN" altLang="en-US" sz="2600" dirty="0">
                  <a:latin typeface="汉仪旗黑-60简" panose="00020600040101010101" charset="-122"/>
                  <a:ea typeface="汉仪旗黑-60简" panose="00020600040101010101" charset="-122"/>
                  <a:cs typeface="宋体" panose="02010600030101010101" pitchFamily="2" charset="-122"/>
                  <a:sym typeface="+mn-ea"/>
                </a:endParaRPr>
              </a:p>
            </p:txBody>
          </p:sp>
          <p:sp>
            <p:nvSpPr>
              <p:cNvPr id="34" name="文本框 33"/>
              <p:cNvSpPr txBox="1"/>
              <p:nvPr/>
            </p:nvSpPr>
            <p:spPr>
              <a:xfrm>
                <a:off x="109111" y="155644"/>
                <a:ext cx="808235" cy="584775"/>
              </a:xfrm>
              <a:prstGeom prst="rect">
                <a:avLst/>
              </a:prstGeom>
              <a:noFill/>
            </p:spPr>
            <p:txBody>
              <a:bodyPr wrap="none" rtlCol="0">
                <a:spAutoFit/>
              </a:bodyPr>
              <a:lstStyle/>
              <a:p>
                <a:r>
                  <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rPr>
                  <a:t>2.5</a:t>
                </a:r>
                <a:endPar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sp>
          <p:nvSpPr>
            <p:cNvPr id="32" name="文本框 31"/>
            <p:cNvSpPr txBox="1"/>
            <p:nvPr/>
          </p:nvSpPr>
          <p:spPr>
            <a:xfrm>
              <a:off x="11107622" y="98494"/>
              <a:ext cx="932180" cy="521970"/>
            </a:xfrm>
            <a:prstGeom prst="rect">
              <a:avLst/>
            </a:prstGeom>
            <a:noFill/>
          </p:spPr>
          <p:txBody>
            <a:bodyPr wrap="none" rtlCol="0">
              <a:spAutoFit/>
            </a:bodyPr>
            <a:lstStyle/>
            <a:p>
              <a:r>
                <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rPr>
                <a:t>logo</a:t>
              </a:r>
              <a:endPar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36542" y="0"/>
            <a:ext cx="7555458" cy="6858001"/>
            <a:chOff x="4636542" y="0"/>
            <a:chExt cx="7555458" cy="6858001"/>
          </a:xfrm>
        </p:grpSpPr>
        <p:grpSp>
          <p:nvGrpSpPr>
            <p:cNvPr id="33" name="图形 4"/>
            <p:cNvGrpSpPr/>
            <p:nvPr/>
          </p:nvGrpSpPr>
          <p:grpSpPr>
            <a:xfrm>
              <a:off x="7705226" y="4468758"/>
              <a:ext cx="896005" cy="1456233"/>
              <a:chOff x="5817582" y="5397911"/>
              <a:chExt cx="841203" cy="1367165"/>
            </a:xfrm>
          </p:grpSpPr>
          <p:sp>
            <p:nvSpPr>
              <p:cNvPr id="34" name="任意多边形: 形状 33"/>
              <p:cNvSpPr/>
              <p:nvPr/>
            </p:nvSpPr>
            <p:spPr>
              <a:xfrm>
                <a:off x="5817582" y="6418513"/>
                <a:ext cx="346563" cy="346563"/>
              </a:xfrm>
              <a:custGeom>
                <a:avLst/>
                <a:gdLst>
                  <a:gd name="connsiteX0" fmla="*/ 225293 w 450586"/>
                  <a:gd name="connsiteY0" fmla="*/ 450586 h 450586"/>
                  <a:gd name="connsiteX1" fmla="*/ 0 w 450586"/>
                  <a:gd name="connsiteY1" fmla="*/ 225293 h 450586"/>
                  <a:gd name="connsiteX2" fmla="*/ 225293 w 450586"/>
                  <a:gd name="connsiteY2" fmla="*/ 0 h 450586"/>
                  <a:gd name="connsiteX3" fmla="*/ 450587 w 450586"/>
                  <a:gd name="connsiteY3" fmla="*/ 225293 h 450586"/>
                  <a:gd name="connsiteX4" fmla="*/ 225293 w 450586"/>
                  <a:gd name="connsiteY4" fmla="*/ 450586 h 450586"/>
                  <a:gd name="connsiteX5" fmla="*/ 225293 w 450586"/>
                  <a:gd name="connsiteY5" fmla="*/ 6899 h 450586"/>
                  <a:gd name="connsiteX6" fmla="*/ 6899 w 450586"/>
                  <a:gd name="connsiteY6" fmla="*/ 225293 h 450586"/>
                  <a:gd name="connsiteX7" fmla="*/ 225293 w 450586"/>
                  <a:gd name="connsiteY7" fmla="*/ 443688 h 450586"/>
                  <a:gd name="connsiteX8" fmla="*/ 443688 w 450586"/>
                  <a:gd name="connsiteY8" fmla="*/ 225293 h 450586"/>
                  <a:gd name="connsiteX9" fmla="*/ 225293 w 450586"/>
                  <a:gd name="connsiteY9" fmla="*/ 6899 h 45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586" h="450586">
                    <a:moveTo>
                      <a:pt x="225293" y="450586"/>
                    </a:moveTo>
                    <a:cubicBezTo>
                      <a:pt x="101108" y="450586"/>
                      <a:pt x="0" y="349478"/>
                      <a:pt x="0" y="225293"/>
                    </a:cubicBezTo>
                    <a:cubicBezTo>
                      <a:pt x="0" y="101108"/>
                      <a:pt x="101108" y="0"/>
                      <a:pt x="225293" y="0"/>
                    </a:cubicBezTo>
                    <a:cubicBezTo>
                      <a:pt x="349478" y="0"/>
                      <a:pt x="450587" y="101108"/>
                      <a:pt x="450587" y="225293"/>
                    </a:cubicBezTo>
                    <a:cubicBezTo>
                      <a:pt x="450587" y="349478"/>
                      <a:pt x="349478" y="450586"/>
                      <a:pt x="225293" y="450586"/>
                    </a:cubicBezTo>
                    <a:close/>
                    <a:moveTo>
                      <a:pt x="225293" y="6899"/>
                    </a:moveTo>
                    <a:cubicBezTo>
                      <a:pt x="104915" y="6899"/>
                      <a:pt x="6899" y="104914"/>
                      <a:pt x="6899" y="225293"/>
                    </a:cubicBezTo>
                    <a:cubicBezTo>
                      <a:pt x="6899" y="345672"/>
                      <a:pt x="104915" y="443688"/>
                      <a:pt x="225293" y="443688"/>
                    </a:cubicBezTo>
                    <a:cubicBezTo>
                      <a:pt x="345672" y="443688"/>
                      <a:pt x="443688" y="345672"/>
                      <a:pt x="443688" y="225293"/>
                    </a:cubicBezTo>
                    <a:cubicBezTo>
                      <a:pt x="443926" y="104914"/>
                      <a:pt x="345910" y="6899"/>
                      <a:pt x="225293" y="6899"/>
                    </a:cubicBezTo>
                    <a:close/>
                  </a:path>
                </a:pathLst>
              </a:custGeom>
              <a:solidFill>
                <a:srgbClr val="4D4D4D"/>
              </a:solidFill>
              <a:ln w="23785" cap="flat">
                <a:solidFill>
                  <a:schemeClr val="accent3"/>
                </a:solidFill>
                <a:prstDash val="solid"/>
                <a:miter/>
              </a:ln>
            </p:spPr>
            <p:txBody>
              <a:bodyPr rtlCol="0" anchor="ctr"/>
              <a:lstStyle/>
              <a:p>
                <a:endParaRPr lang="zh-CN" altLang="en-US"/>
              </a:p>
            </p:txBody>
          </p:sp>
          <p:sp>
            <p:nvSpPr>
              <p:cNvPr id="36" name="任意多边形: 形状 35"/>
              <p:cNvSpPr/>
              <p:nvPr/>
            </p:nvSpPr>
            <p:spPr>
              <a:xfrm>
                <a:off x="5938853" y="5397911"/>
                <a:ext cx="719932" cy="720124"/>
              </a:xfrm>
              <a:custGeom>
                <a:avLst/>
                <a:gdLst>
                  <a:gd name="connsiteX0" fmla="*/ 714916 w 719932"/>
                  <a:gd name="connsiteY0" fmla="*/ 299251 h 720124"/>
                  <a:gd name="connsiteX1" fmla="*/ 299063 w 719932"/>
                  <a:gd name="connsiteY1" fmla="*/ 715104 h 720124"/>
                  <a:gd name="connsiteX2" fmla="*/ 5016 w 719932"/>
                  <a:gd name="connsiteY2" fmla="*/ 421057 h 720124"/>
                  <a:gd name="connsiteX3" fmla="*/ 420869 w 719932"/>
                  <a:gd name="connsiteY3" fmla="*/ 4966 h 720124"/>
                  <a:gd name="connsiteX4" fmla="*/ 714916 w 719932"/>
                  <a:gd name="connsiteY4" fmla="*/ 299251 h 72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932" h="720124">
                    <a:moveTo>
                      <a:pt x="714916" y="299251"/>
                    </a:moveTo>
                    <a:cubicBezTo>
                      <a:pt x="755359" y="545718"/>
                      <a:pt x="545292" y="755548"/>
                      <a:pt x="299063" y="715104"/>
                    </a:cubicBezTo>
                    <a:cubicBezTo>
                      <a:pt x="149898" y="690601"/>
                      <a:pt x="29520" y="570221"/>
                      <a:pt x="5016" y="421057"/>
                    </a:cubicBezTo>
                    <a:cubicBezTo>
                      <a:pt x="-35428" y="174591"/>
                      <a:pt x="174640" y="-35240"/>
                      <a:pt x="420869" y="4966"/>
                    </a:cubicBezTo>
                    <a:cubicBezTo>
                      <a:pt x="570271" y="29708"/>
                      <a:pt x="690650" y="150086"/>
                      <a:pt x="714916" y="299251"/>
                    </a:cubicBezTo>
                    <a:close/>
                  </a:path>
                </a:pathLst>
              </a:custGeom>
              <a:solidFill>
                <a:srgbClr val="F7A31D"/>
              </a:solidFill>
              <a:ln w="23785" cap="flat">
                <a:noFill/>
                <a:prstDash val="solid"/>
                <a:miter/>
              </a:ln>
            </p:spPr>
            <p:txBody>
              <a:bodyPr rtlCol="0" anchor="ctr"/>
              <a:lstStyle/>
              <a:p>
                <a:endParaRPr lang="zh-CN" altLang="en-US"/>
              </a:p>
            </p:txBody>
          </p:sp>
        </p:grpSp>
        <p:sp>
          <p:nvSpPr>
            <p:cNvPr id="99" name="任意多边形: 形状 98"/>
            <p:cNvSpPr/>
            <p:nvPr/>
          </p:nvSpPr>
          <p:spPr>
            <a:xfrm>
              <a:off x="4805555" y="1"/>
              <a:ext cx="5139647" cy="3961260"/>
            </a:xfrm>
            <a:custGeom>
              <a:avLst/>
              <a:gdLst>
                <a:gd name="connsiteX0" fmla="*/ 319051 w 4825290"/>
                <a:gd name="connsiteY0" fmla="*/ 0 h 3718977"/>
                <a:gd name="connsiteX1" fmla="*/ 2877859 w 4825290"/>
                <a:gd name="connsiteY1" fmla="*/ 0 h 3718977"/>
                <a:gd name="connsiteX2" fmla="*/ 4702754 w 4825290"/>
                <a:gd name="connsiteY2" fmla="*/ 1824894 h 3718977"/>
                <a:gd name="connsiteX3" fmla="*/ 4702754 w 4825290"/>
                <a:gd name="connsiteY3" fmla="*/ 2416150 h 3718977"/>
                <a:gd name="connsiteX4" fmla="*/ 3522464 w 4825290"/>
                <a:gd name="connsiteY4" fmla="*/ 3596439 h 3718977"/>
                <a:gd name="connsiteX5" fmla="*/ 2931208 w 4825290"/>
                <a:gd name="connsiteY5" fmla="*/ 3596439 h 3718977"/>
                <a:gd name="connsiteX6" fmla="*/ 122539 w 4825290"/>
                <a:gd name="connsiteY6" fmla="*/ 787768 h 3718977"/>
                <a:gd name="connsiteX7" fmla="*/ 122539 w 4825290"/>
                <a:gd name="connsiteY7" fmla="*/ 196512 h 37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290" h="3718977">
                  <a:moveTo>
                    <a:pt x="319051" y="0"/>
                  </a:moveTo>
                  <a:lnTo>
                    <a:pt x="2877859" y="0"/>
                  </a:lnTo>
                  <a:lnTo>
                    <a:pt x="4702754" y="1824894"/>
                  </a:lnTo>
                  <a:cubicBezTo>
                    <a:pt x="4866136" y="1988278"/>
                    <a:pt x="4866136" y="2252968"/>
                    <a:pt x="4702754" y="2416150"/>
                  </a:cubicBezTo>
                  <a:lnTo>
                    <a:pt x="3522464" y="3596439"/>
                  </a:lnTo>
                  <a:cubicBezTo>
                    <a:pt x="3359080" y="3759823"/>
                    <a:pt x="3094390" y="3759823"/>
                    <a:pt x="2931208" y="3596439"/>
                  </a:cubicBezTo>
                  <a:lnTo>
                    <a:pt x="122539" y="787768"/>
                  </a:lnTo>
                  <a:cubicBezTo>
                    <a:pt x="-40846" y="624587"/>
                    <a:pt x="-40846" y="359897"/>
                    <a:pt x="122539" y="196512"/>
                  </a:cubicBezTo>
                  <a:close/>
                </a:path>
              </a:pathLst>
            </a:custGeom>
            <a:solidFill>
              <a:srgbClr val="003461"/>
            </a:solidFill>
            <a:ln w="23785" cap="flat">
              <a:noFill/>
              <a:prstDash val="solid"/>
              <a:miter/>
            </a:ln>
          </p:spPr>
          <p:txBody>
            <a:bodyPr wrap="square" rtlCol="0" anchor="ctr">
              <a:noAutofit/>
            </a:bodyPr>
            <a:lstStyle/>
            <a:p>
              <a:endParaRPr lang="zh-CN" altLang="en-US"/>
            </a:p>
          </p:txBody>
        </p:sp>
        <p:sp>
          <p:nvSpPr>
            <p:cNvPr id="97" name="任意多边形: 形状 96"/>
            <p:cNvSpPr/>
            <p:nvPr/>
          </p:nvSpPr>
          <p:spPr>
            <a:xfrm>
              <a:off x="4636542" y="0"/>
              <a:ext cx="7555457" cy="4462558"/>
            </a:xfrm>
            <a:custGeom>
              <a:avLst/>
              <a:gdLst>
                <a:gd name="connsiteX0" fmla="*/ 0 w 7093342"/>
                <a:gd name="connsiteY0" fmla="*/ 0 h 4189614"/>
                <a:gd name="connsiteX1" fmla="*/ 7093342 w 7093342"/>
                <a:gd name="connsiteY1" fmla="*/ 0 h 4189614"/>
                <a:gd name="connsiteX2" fmla="*/ 7093342 w 7093342"/>
                <a:gd name="connsiteY2" fmla="*/ 1702907 h 4189614"/>
                <a:gd name="connsiteX3" fmla="*/ 4840398 w 7093342"/>
                <a:gd name="connsiteY3" fmla="*/ 3955761 h 4189614"/>
                <a:gd name="connsiteX4" fmla="*/ 3709044 w 7093342"/>
                <a:gd name="connsiteY4" fmla="*/ 3955761 h 4189614"/>
                <a:gd name="connsiteX5" fmla="*/ 225000 w 7093342"/>
                <a:gd name="connsiteY5" fmla="*/ 471718 h 4189614"/>
                <a:gd name="connsiteX6" fmla="*/ 6189 w 7093342"/>
                <a:gd name="connsiteY6" fmla="*/ 63441 h 41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3342" h="4189614">
                  <a:moveTo>
                    <a:pt x="0" y="0"/>
                  </a:moveTo>
                  <a:lnTo>
                    <a:pt x="7093342" y="0"/>
                  </a:lnTo>
                  <a:lnTo>
                    <a:pt x="7093342" y="1702907"/>
                  </a:lnTo>
                  <a:lnTo>
                    <a:pt x="4840398" y="3955761"/>
                  </a:lnTo>
                  <a:cubicBezTo>
                    <a:pt x="4528594" y="4267566"/>
                    <a:pt x="4021051" y="4267566"/>
                    <a:pt x="3709044" y="3955761"/>
                  </a:cubicBezTo>
                  <a:lnTo>
                    <a:pt x="225000" y="471718"/>
                  </a:lnTo>
                  <a:cubicBezTo>
                    <a:pt x="111713" y="358431"/>
                    <a:pt x="36644" y="217163"/>
                    <a:pt x="6189" y="63441"/>
                  </a:cubicBezTo>
                  <a:close/>
                </a:path>
              </a:pathLst>
            </a:custGeom>
            <a:solidFill>
              <a:srgbClr val="FFFFFF"/>
            </a:solidFill>
            <a:ln w="23785" cap="flat">
              <a:noFill/>
              <a:prstDash val="solid"/>
              <a:miter/>
            </a:ln>
          </p:spPr>
          <p:txBody>
            <a:bodyPr wrap="square" rtlCol="0" anchor="ctr">
              <a:noAutofit/>
            </a:bodyPr>
            <a:lstStyle/>
            <a:p>
              <a:endParaRPr lang="zh-CN" altLang="en-US"/>
            </a:p>
          </p:txBody>
        </p:sp>
        <p:pic>
          <p:nvPicPr>
            <p:cNvPr id="38" name="图片 37"/>
            <p:cNvPicPr>
              <a:picLocks noChangeAspect="1"/>
            </p:cNvPicPr>
            <p:nvPr/>
          </p:nvPicPr>
          <p:blipFill>
            <a:blip r:embed="rId1"/>
            <a:srcRect r="5449" b="9525"/>
            <a:stretch>
              <a:fillRect/>
            </a:stretch>
          </p:blipFill>
          <p:spPr>
            <a:xfrm>
              <a:off x="8583536" y="2638372"/>
              <a:ext cx="3608464" cy="4219629"/>
            </a:xfrm>
            <a:custGeom>
              <a:avLst/>
              <a:gdLst>
                <a:gd name="connsiteX0" fmla="*/ 0 w 3608464"/>
                <a:gd name="connsiteY0" fmla="*/ 0 h 4219629"/>
                <a:gd name="connsiteX1" fmla="*/ 3608464 w 3608464"/>
                <a:gd name="connsiteY1" fmla="*/ 0 h 4219629"/>
                <a:gd name="connsiteX2" fmla="*/ 3608464 w 3608464"/>
                <a:gd name="connsiteY2" fmla="*/ 4219629 h 4219629"/>
                <a:gd name="connsiteX3" fmla="*/ 0 w 3608464"/>
                <a:gd name="connsiteY3" fmla="*/ 4219629 h 4219629"/>
              </a:gdLst>
              <a:ahLst/>
              <a:cxnLst>
                <a:cxn ang="0">
                  <a:pos x="connsiteX0" y="connsiteY0"/>
                </a:cxn>
                <a:cxn ang="0">
                  <a:pos x="connsiteX1" y="connsiteY1"/>
                </a:cxn>
                <a:cxn ang="0">
                  <a:pos x="connsiteX2" y="connsiteY2"/>
                </a:cxn>
                <a:cxn ang="0">
                  <a:pos x="connsiteX3" y="connsiteY3"/>
                </a:cxn>
              </a:cxnLst>
              <a:rect l="l" t="t" r="r" b="b"/>
              <a:pathLst>
                <a:path w="3608464" h="4219629">
                  <a:moveTo>
                    <a:pt x="0" y="0"/>
                  </a:moveTo>
                  <a:lnTo>
                    <a:pt x="3608464" y="0"/>
                  </a:lnTo>
                  <a:lnTo>
                    <a:pt x="3608464" y="4219629"/>
                  </a:lnTo>
                  <a:lnTo>
                    <a:pt x="0" y="4219629"/>
                  </a:lnTo>
                  <a:close/>
                </a:path>
              </a:pathLst>
            </a:custGeom>
          </p:spPr>
        </p:pic>
      </p:grpSp>
      <p:grpSp>
        <p:nvGrpSpPr>
          <p:cNvPr id="7" name="组合 6"/>
          <p:cNvGrpSpPr/>
          <p:nvPr/>
        </p:nvGrpSpPr>
        <p:grpSpPr>
          <a:xfrm>
            <a:off x="353636" y="2013075"/>
            <a:ext cx="6513316" cy="3790249"/>
            <a:chOff x="311581" y="2085006"/>
            <a:chExt cx="6513316" cy="3790249"/>
          </a:xfrm>
        </p:grpSpPr>
        <p:grpSp>
          <p:nvGrpSpPr>
            <p:cNvPr id="29" name="组合 28"/>
            <p:cNvGrpSpPr/>
            <p:nvPr/>
          </p:nvGrpSpPr>
          <p:grpSpPr>
            <a:xfrm>
              <a:off x="311581" y="2085006"/>
              <a:ext cx="6513316" cy="3790249"/>
              <a:chOff x="873125" y="2065655"/>
              <a:chExt cx="6513316" cy="3790249"/>
            </a:xfrm>
          </p:grpSpPr>
          <p:sp>
            <p:nvSpPr>
              <p:cNvPr id="30" name="文本框 29"/>
              <p:cNvSpPr txBox="1"/>
              <p:nvPr/>
            </p:nvSpPr>
            <p:spPr>
              <a:xfrm>
                <a:off x="873125" y="3890010"/>
                <a:ext cx="6476365" cy="783590"/>
              </a:xfrm>
              <a:prstGeom prst="rect">
                <a:avLst/>
              </a:prstGeom>
              <a:noFill/>
            </p:spPr>
            <p:txBody>
              <a:bodyPr wrap="none" rtlCol="0">
                <a:spAutoFit/>
              </a:bodyPr>
              <a:lstStyle>
                <a:defPPr>
                  <a:defRPr lang="zh-CN"/>
                </a:defPPr>
                <a:lvl1pPr>
                  <a:defRPr sz="4500" b="1">
                    <a:latin typeface="+mj-ea"/>
                    <a:ea typeface="+mj-ea"/>
                    <a:cs typeface="宋体" panose="02010600030101010101" pitchFamily="2" charset="-122"/>
                  </a:defRPr>
                </a:lvl1pPr>
              </a:lstStyle>
              <a:p>
                <a:r>
                  <a:rPr lang="zh-CN" altLang="zh-CN" dirty="0">
                    <a:latin typeface="汉仪旗黑-60简" panose="00020600040101010101" charset="-122"/>
                    <a:ea typeface="汉仪旗黑-60简" panose="00020600040101010101" charset="-122"/>
                  </a:rPr>
                  <a:t>工薪福利费用制度及流程</a:t>
                </a:r>
                <a:endParaRPr lang="zh-CN" altLang="zh-CN" dirty="0">
                  <a:latin typeface="汉仪旗黑-60简" panose="00020600040101010101" charset="-122"/>
                  <a:ea typeface="汉仪旗黑-60简" panose="00020600040101010101" charset="-122"/>
                  <a:sym typeface="Segoe UI" panose="020B0502040204020203" pitchFamily="34" charset="0"/>
                </a:endParaRPr>
              </a:p>
            </p:txBody>
          </p:sp>
          <p:sp>
            <p:nvSpPr>
              <p:cNvPr id="31" name="文本框 12"/>
              <p:cNvSpPr txBox="1"/>
              <p:nvPr/>
            </p:nvSpPr>
            <p:spPr>
              <a:xfrm>
                <a:off x="924768" y="4933884"/>
                <a:ext cx="6461673" cy="922020"/>
              </a:xfrm>
              <a:prstGeom prst="rect">
                <a:avLst/>
              </a:prstGeom>
              <a:noFill/>
            </p:spPr>
            <p:txBody>
              <a:bodyPr wrap="square" rtlCol="0">
                <a:spAutoFit/>
              </a:bodyPr>
              <a:lstStyle>
                <a:defPPr>
                  <a:defRPr lang="zh-CN"/>
                </a:defPPr>
                <a:lvl1pPr>
                  <a:lnSpc>
                    <a:spcPct val="150000"/>
                  </a:lnSpc>
                  <a:defRPr sz="1900">
                    <a:solidFill>
                      <a:schemeClr val="tx1">
                        <a:lumMod val="85000"/>
                        <a:lumOff val="15000"/>
                      </a:schemeClr>
                    </a:solidFill>
                  </a:defRPr>
                </a:lvl1pPr>
              </a:lstStyle>
              <a:p>
                <a:r>
                  <a:rPr lang="zh-CN" altLang="en-US" sz="1800" dirty="0">
                    <a:solidFill>
                      <a:schemeClr val="tx1"/>
                    </a:solidFill>
                    <a:latin typeface="汉仪文黑-75简" panose="00020600040101010101" charset="-122"/>
                    <a:ea typeface="汉仪文黑-55简" panose="00020600040101010101" charset="-122"/>
                  </a:rPr>
                  <a:t>工资薪金福利等支出包括工资、临时工资、社会报销以及各项福利费等，此类费用按照薪资支出制度相关规定执行。</a:t>
                </a:r>
                <a:endParaRPr lang="zh-CN" altLang="en-US" sz="1800" dirty="0">
                  <a:solidFill>
                    <a:schemeClr val="tx1"/>
                  </a:solidFill>
                  <a:latin typeface="汉仪文黑-75简" panose="00020600040101010101" charset="-122"/>
                  <a:ea typeface="汉仪文黑-55简" panose="00020600040101010101" charset="-122"/>
                </a:endParaRPr>
              </a:p>
            </p:txBody>
          </p:sp>
          <p:sp>
            <p:nvSpPr>
              <p:cNvPr id="32" name="文本框 31"/>
              <p:cNvSpPr txBox="1"/>
              <p:nvPr/>
            </p:nvSpPr>
            <p:spPr>
              <a:xfrm>
                <a:off x="873125" y="2065655"/>
                <a:ext cx="2011680" cy="1938020"/>
              </a:xfrm>
              <a:prstGeom prst="rect">
                <a:avLst/>
              </a:prstGeom>
              <a:noFill/>
            </p:spPr>
            <p:txBody>
              <a:bodyPr wrap="none" rtlCol="0">
                <a:spAutoFit/>
              </a:bodyPr>
              <a:lstStyle/>
              <a:p>
                <a:r>
                  <a:rPr lang="en-US" altLang="zh-CN" sz="12000" dirty="0">
                    <a:solidFill>
                      <a:schemeClr val="accent1"/>
                    </a:solidFill>
                    <a:latin typeface="汉仪文黑-75简" panose="00020600040101010101" charset="-122"/>
                    <a:ea typeface="汉仪文黑-55简" panose="00020600040101010101" charset="-122"/>
                    <a:cs typeface="思源宋体" panose="02020400000000000000" charset="-122"/>
                  </a:rPr>
                  <a:t>03</a:t>
                </a:r>
                <a:endParaRPr lang="en-US" altLang="zh-CN" sz="12000"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cxnSp>
          <p:nvCxnSpPr>
            <p:cNvPr id="44" name="直接连接符 43"/>
            <p:cNvCxnSpPr/>
            <p:nvPr/>
          </p:nvCxnSpPr>
          <p:spPr>
            <a:xfrm flipH="1">
              <a:off x="467216" y="4838947"/>
              <a:ext cx="6357681" cy="0"/>
            </a:xfrm>
            <a:prstGeom prst="line">
              <a:avLst/>
            </a:prstGeom>
            <a:ln w="28575">
              <a:solidFill>
                <a:srgbClr val="003461"/>
              </a:solidFill>
            </a:ln>
            <a:effectLst>
              <a:outerShdw blurRad="50800" dist="38100" dir="2700000" algn="tl"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rcRect l="2206" t="16941" r="1106" b="2413"/>
          <a:stretch>
            <a:fillRect/>
          </a:stretch>
        </p:blipFill>
        <p:spPr>
          <a:xfrm>
            <a:off x="4617017" y="1"/>
            <a:ext cx="7574984" cy="4212105"/>
          </a:xfrm>
          <a:custGeom>
            <a:avLst/>
            <a:gdLst>
              <a:gd name="connsiteX0" fmla="*/ 0 w 7574984"/>
              <a:gd name="connsiteY0" fmla="*/ 0 h 4212105"/>
              <a:gd name="connsiteX1" fmla="*/ 7574984 w 7574984"/>
              <a:gd name="connsiteY1" fmla="*/ 0 h 4212105"/>
              <a:gd name="connsiteX2" fmla="*/ 7574983 w 7574984"/>
              <a:gd name="connsiteY2" fmla="*/ 1510260 h 4212105"/>
              <a:gd name="connsiteX3" fmla="*/ 5159367 w 7574984"/>
              <a:gd name="connsiteY3" fmla="*/ 3976017 h 4212105"/>
              <a:gd name="connsiteX4" fmla="*/ 4047213 w 7574984"/>
              <a:gd name="connsiteY4" fmla="*/ 3987441 h 4212105"/>
              <a:gd name="connsiteX5" fmla="*/ 102222 w 7574984"/>
              <a:gd name="connsiteY5" fmla="*/ 122671 h 4212105"/>
              <a:gd name="connsiteX6" fmla="*/ 184 w 7574984"/>
              <a:gd name="connsiteY6" fmla="*/ 340 h 42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4984" h="4212105">
                <a:moveTo>
                  <a:pt x="0" y="0"/>
                </a:moveTo>
                <a:lnTo>
                  <a:pt x="7574984" y="0"/>
                </a:lnTo>
                <a:lnTo>
                  <a:pt x="7574983" y="1510260"/>
                </a:lnTo>
                <a:lnTo>
                  <a:pt x="5159367" y="3976017"/>
                </a:lnTo>
                <a:cubicBezTo>
                  <a:pt x="4855409" y="4286285"/>
                  <a:pt x="4357480" y="4291399"/>
                  <a:pt x="4047213" y="3987441"/>
                </a:cubicBezTo>
                <a:lnTo>
                  <a:pt x="102222" y="122671"/>
                </a:lnTo>
                <a:cubicBezTo>
                  <a:pt x="63439" y="84677"/>
                  <a:pt x="29424" y="43651"/>
                  <a:pt x="184" y="340"/>
                </a:cubicBezTo>
                <a:close/>
              </a:path>
            </a:pathLst>
          </a:custGeom>
        </p:spPr>
      </p:pic>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 y="98494"/>
            <a:ext cx="12192001" cy="744166"/>
            <a:chOff x="-1" y="98494"/>
            <a:chExt cx="12192001" cy="744166"/>
          </a:xfrm>
        </p:grpSpPr>
        <p:grpSp>
          <p:nvGrpSpPr>
            <p:cNvPr id="8" name="组合 7"/>
            <p:cNvGrpSpPr/>
            <p:nvPr/>
          </p:nvGrpSpPr>
          <p:grpSpPr>
            <a:xfrm>
              <a:off x="-1" y="770660"/>
              <a:ext cx="12192001" cy="72000"/>
              <a:chOff x="-1" y="758480"/>
              <a:chExt cx="12192001" cy="72000"/>
            </a:xfrm>
          </p:grpSpPr>
          <p:cxnSp>
            <p:nvCxnSpPr>
              <p:cNvPr id="6" name="直接连接符 5"/>
              <p:cNvCxnSpPr/>
              <p:nvPr/>
            </p:nvCxnSpPr>
            <p:spPr>
              <a:xfrm>
                <a:off x="-1" y="794480"/>
                <a:ext cx="121920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圆角 6"/>
              <p:cNvSpPr/>
              <p:nvPr/>
            </p:nvSpPr>
            <p:spPr>
              <a:xfrm>
                <a:off x="8259580" y="758480"/>
                <a:ext cx="3932420" cy="72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109111" y="155644"/>
              <a:ext cx="4383936" cy="582358"/>
              <a:chOff x="109111" y="155644"/>
              <a:chExt cx="4383936" cy="582358"/>
            </a:xfrm>
          </p:grpSpPr>
          <p:sp>
            <p:nvSpPr>
              <p:cNvPr id="9" name="文本框 8"/>
              <p:cNvSpPr txBox="1"/>
              <p:nvPr/>
            </p:nvSpPr>
            <p:spPr>
              <a:xfrm>
                <a:off x="887747" y="190083"/>
                <a:ext cx="3605300" cy="491490"/>
              </a:xfrm>
              <a:prstGeom prst="rect">
                <a:avLst/>
              </a:prstGeom>
              <a:noFill/>
            </p:spPr>
            <p:txBody>
              <a:bodyPr wrap="none" rtlCol="0">
                <a:spAutoFit/>
              </a:bodyPr>
              <a:lstStyle/>
              <a:p>
                <a:pPr lvl="0" algn="l">
                  <a:buClrTx/>
                  <a:buSzTx/>
                  <a:buFontTx/>
                </a:pPr>
                <a:r>
                  <a:rPr lang="zh-CN" altLang="en-US" sz="2600" dirty="0">
                    <a:latin typeface="汉仪旗黑-60简" panose="00020600040101010101" charset="-122"/>
                    <a:ea typeface="汉仪旗黑-60简" panose="00020600040101010101" charset="-122"/>
                    <a:cs typeface="宋体" panose="02010600030101010101" pitchFamily="2" charset="-122"/>
                    <a:sym typeface="+mn-ea"/>
                  </a:rPr>
                  <a:t>工薪费用制度及流程</a:t>
                </a:r>
                <a:endParaRPr lang="zh-CN" altLang="en-US" sz="2600" dirty="0">
                  <a:latin typeface="汉仪旗黑-60简" panose="00020600040101010101" charset="-122"/>
                  <a:ea typeface="汉仪旗黑-60简" panose="00020600040101010101" charset="-122"/>
                  <a:cs typeface="宋体" panose="02010600030101010101" pitchFamily="2" charset="-122"/>
                  <a:sym typeface="+mn-ea"/>
                </a:endParaRPr>
              </a:p>
            </p:txBody>
          </p:sp>
          <p:sp>
            <p:nvSpPr>
              <p:cNvPr id="14" name="文本框 13"/>
              <p:cNvSpPr txBox="1"/>
              <p:nvPr/>
            </p:nvSpPr>
            <p:spPr>
              <a:xfrm>
                <a:off x="109111" y="155644"/>
                <a:ext cx="741657" cy="582358"/>
              </a:xfrm>
              <a:prstGeom prst="rect">
                <a:avLst/>
              </a:prstGeom>
              <a:noFill/>
            </p:spPr>
            <p:txBody>
              <a:bodyPr wrap="none" rtlCol="0">
                <a:spAutoFit/>
              </a:bodyPr>
              <a:lstStyle/>
              <a:p>
                <a:r>
                  <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rPr>
                  <a:t>3.2</a:t>
                </a:r>
                <a:endPar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sp>
          <p:nvSpPr>
            <p:cNvPr id="16" name="文本框 15"/>
            <p:cNvSpPr txBox="1"/>
            <p:nvPr/>
          </p:nvSpPr>
          <p:spPr>
            <a:xfrm>
              <a:off x="11107622" y="98494"/>
              <a:ext cx="932180" cy="521970"/>
            </a:xfrm>
            <a:prstGeom prst="rect">
              <a:avLst/>
            </a:prstGeom>
            <a:noFill/>
          </p:spPr>
          <p:txBody>
            <a:bodyPr wrap="none" rtlCol="0">
              <a:spAutoFit/>
            </a:bodyPr>
            <a:lstStyle/>
            <a:p>
              <a:r>
                <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rPr>
                <a:t>logo</a:t>
              </a:r>
              <a:endPar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grpSp>
        <p:nvGrpSpPr>
          <p:cNvPr id="2" name="组合 1"/>
          <p:cNvGrpSpPr/>
          <p:nvPr/>
        </p:nvGrpSpPr>
        <p:grpSpPr>
          <a:xfrm>
            <a:off x="1066803" y="1777915"/>
            <a:ext cx="10333082" cy="4176393"/>
            <a:chOff x="1066803" y="1777915"/>
            <a:chExt cx="10333082" cy="4176393"/>
          </a:xfrm>
        </p:grpSpPr>
        <p:cxnSp>
          <p:nvCxnSpPr>
            <p:cNvPr id="30" name="直接连接符 29"/>
            <p:cNvCxnSpPr/>
            <p:nvPr/>
          </p:nvCxnSpPr>
          <p:spPr>
            <a:xfrm>
              <a:off x="2146976" y="2147596"/>
              <a:ext cx="0" cy="35496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flipH="1">
              <a:off x="2091987" y="3243538"/>
              <a:ext cx="124512" cy="1245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2091987" y="4401736"/>
              <a:ext cx="124512" cy="1245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2091987" y="5590414"/>
              <a:ext cx="124512" cy="1245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flipH="1">
              <a:off x="2091987" y="2085340"/>
              <a:ext cx="124512" cy="1245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2404454" y="1777915"/>
              <a:ext cx="8870916" cy="758190"/>
            </a:xfrm>
            <a:prstGeom prst="rect">
              <a:avLst/>
            </a:prstGeom>
          </p:spPr>
          <p:txBody>
            <a:bodyPr wrap="square">
              <a:spAutoFit/>
            </a:bodyPr>
            <a:lstStyle>
              <a:defPPr>
                <a:defRPr lang="zh-CN"/>
              </a:defPPr>
              <a:lvl1pPr>
                <a:defRPr sz="2000">
                  <a:latin typeface="+mn-ea"/>
                  <a:cs typeface="宋体" panose="02010600030101010101" pitchFamily="2" charset="-122"/>
                </a:defRPr>
              </a:lvl1pPr>
            </a:lstStyle>
            <a:p>
              <a:pPr>
                <a:lnSpc>
                  <a:spcPts val="2600"/>
                </a:lnSpc>
              </a:pPr>
              <a:r>
                <a:rPr lang="zh-CN" altLang="zh-CN" sz="2200" dirty="0">
                  <a:solidFill>
                    <a:srgbClr val="FF0000"/>
                  </a:solidFill>
                  <a:latin typeface="汉仪文黑-75简" panose="00020600040101010101" charset="-122"/>
                  <a:ea typeface="汉仪文黑-55简" panose="00020600040101010101" charset="-122"/>
                </a:rPr>
                <a:t>每月</a:t>
              </a:r>
              <a:r>
                <a:rPr lang="en-US" altLang="zh-CN" sz="2200" dirty="0">
                  <a:solidFill>
                    <a:srgbClr val="FF0000"/>
                  </a:solidFill>
                  <a:latin typeface="汉仪文黑-75简" panose="00020600040101010101" charset="-122"/>
                  <a:ea typeface="汉仪文黑-55简" panose="00020600040101010101" charset="-122"/>
                </a:rPr>
                <a:t>3</a:t>
              </a:r>
              <a:r>
                <a:rPr lang="zh-CN" altLang="zh-CN" sz="2200" dirty="0">
                  <a:solidFill>
                    <a:srgbClr val="FF0000"/>
                  </a:solidFill>
                  <a:latin typeface="汉仪文黑-75简" panose="00020600040101010101" charset="-122"/>
                  <a:ea typeface="汉仪文黑-55简" panose="00020600040101010101" charset="-122"/>
                </a:rPr>
                <a:t>日</a:t>
              </a:r>
              <a:r>
                <a:rPr lang="zh-CN" altLang="zh-CN" sz="2200" dirty="0">
                  <a:latin typeface="汉仪文黑-75简" panose="00020600040101010101" charset="-122"/>
                  <a:ea typeface="汉仪文黑-55简" panose="00020600040101010101" charset="-122"/>
                </a:rPr>
                <a:t>由人力资源部将本月经公司总经理审批后的工资支付标准（含人员变动、额度变动、扣款、社险等）编制标准格式的工资表；</a:t>
              </a:r>
              <a:endParaRPr lang="zh-CN" altLang="en-US" sz="2200" dirty="0">
                <a:latin typeface="汉仪文黑-75简" panose="00020600040101010101" charset="-122"/>
                <a:ea typeface="汉仪文黑-55简" panose="00020600040101010101" charset="-122"/>
              </a:endParaRPr>
            </a:p>
          </p:txBody>
        </p:sp>
        <p:sp>
          <p:nvSpPr>
            <p:cNvPr id="42" name="图形1"/>
            <p:cNvSpPr/>
            <p:nvPr/>
          </p:nvSpPr>
          <p:spPr>
            <a:xfrm>
              <a:off x="1066803" y="2948920"/>
              <a:ext cx="688992" cy="6889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图形2"/>
            <p:cNvSpPr/>
            <p:nvPr/>
          </p:nvSpPr>
          <p:spPr>
            <a:xfrm>
              <a:off x="1066803" y="4107118"/>
              <a:ext cx="688992" cy="6889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图形3"/>
            <p:cNvSpPr/>
            <p:nvPr/>
          </p:nvSpPr>
          <p:spPr>
            <a:xfrm>
              <a:off x="1066803" y="1783102"/>
              <a:ext cx="688992" cy="6889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图形4"/>
            <p:cNvSpPr/>
            <p:nvPr/>
          </p:nvSpPr>
          <p:spPr>
            <a:xfrm>
              <a:off x="1066803" y="5265316"/>
              <a:ext cx="688992" cy="6889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图形5"/>
            <p:cNvGrpSpPr/>
            <p:nvPr/>
          </p:nvGrpSpPr>
          <p:grpSpPr>
            <a:xfrm>
              <a:off x="1259156" y="3139782"/>
              <a:ext cx="302473" cy="298983"/>
              <a:chOff x="11013911" y="8883785"/>
              <a:chExt cx="815332" cy="805923"/>
            </a:xfrm>
            <a:solidFill>
              <a:schemeClr val="bg1"/>
            </a:solidFill>
          </p:grpSpPr>
          <p:sp>
            <p:nvSpPr>
              <p:cNvPr id="81" name="图形5-1"/>
              <p:cNvSpPr/>
              <p:nvPr/>
            </p:nvSpPr>
            <p:spPr>
              <a:xfrm>
                <a:off x="11236558" y="9357303"/>
                <a:ext cx="551918" cy="332405"/>
              </a:xfrm>
              <a:custGeom>
                <a:avLst/>
                <a:gdLst/>
                <a:ahLst/>
                <a:cxnLst>
                  <a:cxn ang="0">
                    <a:pos x="wd2" y="hd2"/>
                  </a:cxn>
                  <a:cxn ang="5400000">
                    <a:pos x="wd2" y="hd2"/>
                  </a:cxn>
                  <a:cxn ang="10800000">
                    <a:pos x="wd2" y="hd2"/>
                  </a:cxn>
                  <a:cxn ang="16200000">
                    <a:pos x="wd2" y="hd2"/>
                  </a:cxn>
                </a:cxnLst>
                <a:rect l="0" t="0" r="r" b="b"/>
                <a:pathLst>
                  <a:path w="21600" h="21600" extrusionOk="0">
                    <a:moveTo>
                      <a:pt x="15319" y="0"/>
                    </a:moveTo>
                    <a:cubicBezTo>
                      <a:pt x="10877" y="0"/>
                      <a:pt x="10877" y="0"/>
                      <a:pt x="10877" y="0"/>
                    </a:cubicBezTo>
                    <a:cubicBezTo>
                      <a:pt x="12102" y="1543"/>
                      <a:pt x="13174" y="3600"/>
                      <a:pt x="13634" y="5914"/>
                    </a:cubicBezTo>
                    <a:cubicBezTo>
                      <a:pt x="15319" y="5914"/>
                      <a:pt x="15319" y="5914"/>
                      <a:pt x="15319" y="5914"/>
                    </a:cubicBezTo>
                    <a:cubicBezTo>
                      <a:pt x="16851" y="5914"/>
                      <a:pt x="18230" y="8229"/>
                      <a:pt x="18230" y="10800"/>
                    </a:cubicBezTo>
                    <a:cubicBezTo>
                      <a:pt x="18230" y="13629"/>
                      <a:pt x="16851" y="15943"/>
                      <a:pt x="15319" y="15943"/>
                    </a:cubicBezTo>
                    <a:cubicBezTo>
                      <a:pt x="6434" y="15943"/>
                      <a:pt x="6434" y="15943"/>
                      <a:pt x="6434" y="15943"/>
                    </a:cubicBezTo>
                    <a:cubicBezTo>
                      <a:pt x="4902" y="15943"/>
                      <a:pt x="3523" y="13629"/>
                      <a:pt x="3523" y="10800"/>
                    </a:cubicBezTo>
                    <a:cubicBezTo>
                      <a:pt x="3523" y="9771"/>
                      <a:pt x="3677" y="8743"/>
                      <a:pt x="3983" y="7971"/>
                    </a:cubicBezTo>
                    <a:cubicBezTo>
                      <a:pt x="306" y="7971"/>
                      <a:pt x="306" y="7971"/>
                      <a:pt x="306" y="7971"/>
                    </a:cubicBezTo>
                    <a:cubicBezTo>
                      <a:pt x="153" y="9000"/>
                      <a:pt x="0" y="9771"/>
                      <a:pt x="0" y="10800"/>
                    </a:cubicBezTo>
                    <a:cubicBezTo>
                      <a:pt x="0" y="16714"/>
                      <a:pt x="2911" y="21600"/>
                      <a:pt x="6434" y="21600"/>
                    </a:cubicBezTo>
                    <a:cubicBezTo>
                      <a:pt x="15319" y="21600"/>
                      <a:pt x="15319" y="21600"/>
                      <a:pt x="15319" y="21600"/>
                    </a:cubicBezTo>
                    <a:cubicBezTo>
                      <a:pt x="18843" y="21600"/>
                      <a:pt x="21600" y="16714"/>
                      <a:pt x="21600" y="10800"/>
                    </a:cubicBezTo>
                    <a:cubicBezTo>
                      <a:pt x="21600" y="4886"/>
                      <a:pt x="18843" y="0"/>
                      <a:pt x="15319" y="0"/>
                    </a:cubicBezTo>
                    <a:close/>
                  </a:path>
                </a:pathLst>
              </a:custGeom>
              <a:grpFill/>
              <a:ln w="12700" cap="flat">
                <a:noFill/>
                <a:miter lim="400000"/>
              </a:ln>
              <a:effectLst/>
            </p:spPr>
            <p:txBody>
              <a:bodyPr wrap="square" lIns="91439" tIns="91439" rIns="91439" bIns="91439" numCol="1" anchor="t">
                <a:noAutofit/>
              </a:bodyPr>
              <a:lstStyle/>
              <a:p/>
            </p:txBody>
          </p:sp>
          <p:sp>
            <p:nvSpPr>
              <p:cNvPr id="82" name="图形5-2"/>
              <p:cNvSpPr/>
              <p:nvPr/>
            </p:nvSpPr>
            <p:spPr>
              <a:xfrm>
                <a:off x="11013911" y="9357303"/>
                <a:ext cx="555054" cy="332405"/>
              </a:xfrm>
              <a:custGeom>
                <a:avLst/>
                <a:gdLst/>
                <a:ahLst/>
                <a:cxnLst>
                  <a:cxn ang="0">
                    <a:pos x="wd2" y="hd2"/>
                  </a:cxn>
                  <a:cxn ang="5400000">
                    <a:pos x="wd2" y="hd2"/>
                  </a:cxn>
                  <a:cxn ang="10800000">
                    <a:pos x="wd2" y="hd2"/>
                  </a:cxn>
                  <a:cxn ang="16200000">
                    <a:pos x="wd2" y="hd2"/>
                  </a:cxn>
                </a:cxnLst>
                <a:rect l="0" t="0" r="r" b="b"/>
                <a:pathLst>
                  <a:path w="21600" h="21600" extrusionOk="0">
                    <a:moveTo>
                      <a:pt x="8119" y="15943"/>
                    </a:moveTo>
                    <a:cubicBezTo>
                      <a:pt x="6434" y="15943"/>
                      <a:pt x="6434" y="15943"/>
                      <a:pt x="6434" y="15943"/>
                    </a:cubicBezTo>
                    <a:cubicBezTo>
                      <a:pt x="4749" y="15943"/>
                      <a:pt x="3370" y="13629"/>
                      <a:pt x="3370" y="10800"/>
                    </a:cubicBezTo>
                    <a:cubicBezTo>
                      <a:pt x="3370" y="8229"/>
                      <a:pt x="4749" y="5914"/>
                      <a:pt x="6434" y="5914"/>
                    </a:cubicBezTo>
                    <a:cubicBezTo>
                      <a:pt x="7353" y="5914"/>
                      <a:pt x="7353" y="5914"/>
                      <a:pt x="7353" y="5914"/>
                    </a:cubicBezTo>
                    <a:cubicBezTo>
                      <a:pt x="15166" y="5914"/>
                      <a:pt x="15166" y="5914"/>
                      <a:pt x="15166" y="5914"/>
                    </a:cubicBezTo>
                    <a:cubicBezTo>
                      <a:pt x="16851" y="5914"/>
                      <a:pt x="18230" y="8229"/>
                      <a:pt x="18230" y="10800"/>
                    </a:cubicBezTo>
                    <a:cubicBezTo>
                      <a:pt x="18230" y="11314"/>
                      <a:pt x="18077" y="11571"/>
                      <a:pt x="18077" y="11829"/>
                    </a:cubicBezTo>
                    <a:cubicBezTo>
                      <a:pt x="18077" y="12600"/>
                      <a:pt x="17770" y="13371"/>
                      <a:pt x="17464" y="13886"/>
                    </a:cubicBezTo>
                    <a:cubicBezTo>
                      <a:pt x="21294" y="13886"/>
                      <a:pt x="21294" y="13886"/>
                      <a:pt x="21294" y="13886"/>
                    </a:cubicBezTo>
                    <a:cubicBezTo>
                      <a:pt x="21447" y="13371"/>
                      <a:pt x="21447" y="12600"/>
                      <a:pt x="21600" y="11829"/>
                    </a:cubicBezTo>
                    <a:cubicBezTo>
                      <a:pt x="21600" y="11829"/>
                      <a:pt x="21600" y="11829"/>
                      <a:pt x="21600" y="11829"/>
                    </a:cubicBezTo>
                    <a:cubicBezTo>
                      <a:pt x="21600" y="11571"/>
                      <a:pt x="21600" y="11314"/>
                      <a:pt x="21600" y="10800"/>
                    </a:cubicBezTo>
                    <a:cubicBezTo>
                      <a:pt x="21600" y="4886"/>
                      <a:pt x="18689" y="0"/>
                      <a:pt x="15166" y="0"/>
                    </a:cubicBezTo>
                    <a:cubicBezTo>
                      <a:pt x="7353" y="0"/>
                      <a:pt x="7353" y="0"/>
                      <a:pt x="7353" y="0"/>
                    </a:cubicBezTo>
                    <a:cubicBezTo>
                      <a:pt x="6434" y="0"/>
                      <a:pt x="6434" y="0"/>
                      <a:pt x="6434" y="0"/>
                    </a:cubicBezTo>
                    <a:cubicBezTo>
                      <a:pt x="2911" y="0"/>
                      <a:pt x="0" y="4886"/>
                      <a:pt x="0" y="10800"/>
                    </a:cubicBezTo>
                    <a:cubicBezTo>
                      <a:pt x="0" y="16714"/>
                      <a:pt x="2911" y="21600"/>
                      <a:pt x="6434" y="21600"/>
                    </a:cubicBezTo>
                    <a:cubicBezTo>
                      <a:pt x="11030" y="21600"/>
                      <a:pt x="11030" y="21600"/>
                      <a:pt x="11030" y="21600"/>
                    </a:cubicBezTo>
                    <a:cubicBezTo>
                      <a:pt x="9804" y="20314"/>
                      <a:pt x="8732" y="18257"/>
                      <a:pt x="8119" y="15943"/>
                    </a:cubicBezTo>
                    <a:close/>
                  </a:path>
                </a:pathLst>
              </a:custGeom>
              <a:grpFill/>
              <a:ln w="12700" cap="flat">
                <a:noFill/>
                <a:miter lim="400000"/>
              </a:ln>
              <a:effectLst/>
            </p:spPr>
            <p:txBody>
              <a:bodyPr wrap="square" lIns="91439" tIns="91439" rIns="91439" bIns="91439" numCol="1" anchor="t">
                <a:noAutofit/>
              </a:bodyPr>
              <a:lstStyle/>
              <a:p/>
            </p:txBody>
          </p:sp>
          <p:sp>
            <p:nvSpPr>
              <p:cNvPr id="83" name="图形5-3"/>
              <p:cNvSpPr/>
              <p:nvPr/>
            </p:nvSpPr>
            <p:spPr>
              <a:xfrm>
                <a:off x="11198928" y="8883785"/>
                <a:ext cx="407666" cy="404532"/>
              </a:xfrm>
              <a:custGeom>
                <a:avLst/>
                <a:gdLst/>
                <a:ahLst/>
                <a:cxnLst>
                  <a:cxn ang="0">
                    <a:pos x="wd2" y="hd2"/>
                  </a:cxn>
                  <a:cxn ang="5400000">
                    <a:pos x="wd2" y="hd2"/>
                  </a:cxn>
                  <a:cxn ang="10800000">
                    <a:pos x="wd2" y="hd2"/>
                  </a:cxn>
                  <a:cxn ang="16200000">
                    <a:pos x="wd2" y="hd2"/>
                  </a:cxn>
                </a:cxnLst>
                <a:rect l="0" t="0" r="r" b="b"/>
                <a:pathLst>
                  <a:path w="21600" h="21600" extrusionOk="0">
                    <a:moveTo>
                      <a:pt x="10905" y="0"/>
                    </a:moveTo>
                    <a:cubicBezTo>
                      <a:pt x="4823" y="0"/>
                      <a:pt x="0" y="4823"/>
                      <a:pt x="0" y="10695"/>
                    </a:cubicBezTo>
                    <a:cubicBezTo>
                      <a:pt x="0" y="16777"/>
                      <a:pt x="4823" y="21600"/>
                      <a:pt x="10905" y="21600"/>
                    </a:cubicBezTo>
                    <a:cubicBezTo>
                      <a:pt x="16777" y="21600"/>
                      <a:pt x="21600" y="16777"/>
                      <a:pt x="21600" y="10695"/>
                    </a:cubicBezTo>
                    <a:cubicBezTo>
                      <a:pt x="21600" y="4823"/>
                      <a:pt x="16777" y="0"/>
                      <a:pt x="10905" y="0"/>
                    </a:cubicBezTo>
                    <a:close/>
                    <a:moveTo>
                      <a:pt x="17196" y="12373"/>
                    </a:moveTo>
                    <a:cubicBezTo>
                      <a:pt x="12583" y="12373"/>
                      <a:pt x="12583" y="12373"/>
                      <a:pt x="12583" y="12373"/>
                    </a:cubicBezTo>
                    <a:cubicBezTo>
                      <a:pt x="12583" y="16986"/>
                      <a:pt x="12583" y="16986"/>
                      <a:pt x="12583" y="16986"/>
                    </a:cubicBezTo>
                    <a:cubicBezTo>
                      <a:pt x="9017" y="16986"/>
                      <a:pt x="9017" y="16986"/>
                      <a:pt x="9017" y="16986"/>
                    </a:cubicBezTo>
                    <a:cubicBezTo>
                      <a:pt x="9017" y="12373"/>
                      <a:pt x="9017" y="12373"/>
                      <a:pt x="9017" y="12373"/>
                    </a:cubicBezTo>
                    <a:cubicBezTo>
                      <a:pt x="4614" y="12373"/>
                      <a:pt x="4614" y="12373"/>
                      <a:pt x="4614" y="12373"/>
                    </a:cubicBezTo>
                    <a:cubicBezTo>
                      <a:pt x="4614" y="9017"/>
                      <a:pt x="4614" y="9017"/>
                      <a:pt x="4614" y="9017"/>
                    </a:cubicBezTo>
                    <a:cubicBezTo>
                      <a:pt x="9017" y="9017"/>
                      <a:pt x="9017" y="9017"/>
                      <a:pt x="9017" y="9017"/>
                    </a:cubicBezTo>
                    <a:cubicBezTo>
                      <a:pt x="9017" y="4404"/>
                      <a:pt x="9017" y="4404"/>
                      <a:pt x="9017" y="4404"/>
                    </a:cubicBezTo>
                    <a:cubicBezTo>
                      <a:pt x="12583" y="4404"/>
                      <a:pt x="12583" y="4404"/>
                      <a:pt x="12583" y="4404"/>
                    </a:cubicBezTo>
                    <a:cubicBezTo>
                      <a:pt x="12583" y="9017"/>
                      <a:pt x="12583" y="9017"/>
                      <a:pt x="12583" y="9017"/>
                    </a:cubicBezTo>
                    <a:cubicBezTo>
                      <a:pt x="17196" y="9017"/>
                      <a:pt x="17196" y="9017"/>
                      <a:pt x="17196" y="9017"/>
                    </a:cubicBezTo>
                    <a:lnTo>
                      <a:pt x="17196" y="12373"/>
                    </a:lnTo>
                    <a:close/>
                  </a:path>
                </a:pathLst>
              </a:custGeom>
              <a:grpFill/>
              <a:ln w="12700" cap="flat">
                <a:noFill/>
                <a:miter lim="400000"/>
              </a:ln>
              <a:effectLst/>
            </p:spPr>
            <p:txBody>
              <a:bodyPr wrap="square" lIns="91439" tIns="91439" rIns="91439" bIns="91439" numCol="1" anchor="t">
                <a:noAutofit/>
              </a:bodyPr>
              <a:lstStyle/>
              <a:p/>
            </p:txBody>
          </p:sp>
          <p:sp>
            <p:nvSpPr>
              <p:cNvPr id="84" name="图形5-4"/>
              <p:cNvSpPr/>
              <p:nvPr/>
            </p:nvSpPr>
            <p:spPr>
              <a:xfrm>
                <a:off x="11700670" y="9093888"/>
                <a:ext cx="53310" cy="206969"/>
              </a:xfrm>
              <a:prstGeom prst="rect">
                <a:avLst/>
              </a:prstGeom>
              <a:grpFill/>
              <a:ln w="12700" cap="flat">
                <a:noFill/>
                <a:miter lim="400000"/>
              </a:ln>
              <a:effectLst/>
            </p:spPr>
            <p:txBody>
              <a:bodyPr wrap="square" lIns="91439" tIns="91439" rIns="91439" bIns="91439" numCol="1" anchor="t">
                <a:noAutofit/>
              </a:bodyPr>
              <a:lstStyle/>
              <a:p/>
            </p:txBody>
          </p:sp>
          <p:sp>
            <p:nvSpPr>
              <p:cNvPr id="85" name="图形5-5"/>
              <p:cNvSpPr/>
              <p:nvPr/>
            </p:nvSpPr>
            <p:spPr>
              <a:xfrm>
                <a:off x="11625409" y="9169149"/>
                <a:ext cx="203834" cy="56448"/>
              </a:xfrm>
              <a:prstGeom prst="rect">
                <a:avLst/>
              </a:prstGeom>
              <a:grpFill/>
              <a:ln w="12700" cap="flat">
                <a:noFill/>
                <a:miter lim="400000"/>
              </a:ln>
              <a:effectLst/>
            </p:spPr>
            <p:txBody>
              <a:bodyPr wrap="square" lIns="91439" tIns="91439" rIns="91439" bIns="91439" numCol="1" anchor="t">
                <a:noAutofit/>
              </a:bodyPr>
              <a:lstStyle/>
              <a:p/>
            </p:txBody>
          </p:sp>
          <p:sp>
            <p:nvSpPr>
              <p:cNvPr id="86" name="图形5-6"/>
              <p:cNvSpPr/>
              <p:nvPr/>
            </p:nvSpPr>
            <p:spPr>
              <a:xfrm>
                <a:off x="11060950" y="9153470"/>
                <a:ext cx="34496" cy="122303"/>
              </a:xfrm>
              <a:prstGeom prst="rect">
                <a:avLst/>
              </a:prstGeom>
              <a:grpFill/>
              <a:ln w="12700" cap="flat">
                <a:noFill/>
                <a:miter lim="400000"/>
              </a:ln>
              <a:effectLst/>
            </p:spPr>
            <p:txBody>
              <a:bodyPr wrap="square" lIns="91439" tIns="91439" rIns="91439" bIns="91439" numCol="1" anchor="t">
                <a:noAutofit/>
              </a:bodyPr>
              <a:lstStyle/>
              <a:p/>
            </p:txBody>
          </p:sp>
          <p:sp>
            <p:nvSpPr>
              <p:cNvPr id="87" name="图形5-7"/>
              <p:cNvSpPr/>
              <p:nvPr/>
            </p:nvSpPr>
            <p:spPr>
              <a:xfrm>
                <a:off x="11013911" y="9197373"/>
                <a:ext cx="128571" cy="34497"/>
              </a:xfrm>
              <a:prstGeom prst="rect">
                <a:avLst/>
              </a:prstGeom>
              <a:grpFill/>
              <a:ln w="12700" cap="flat">
                <a:noFill/>
                <a:miter lim="400000"/>
              </a:ln>
              <a:effectLst/>
            </p:spPr>
            <p:txBody>
              <a:bodyPr wrap="square" lIns="91439" tIns="91439" rIns="91439" bIns="91439" numCol="1" anchor="t">
                <a:noAutofit/>
              </a:bodyPr>
              <a:lstStyle/>
              <a:p/>
            </p:txBody>
          </p:sp>
        </p:grpSp>
        <p:grpSp>
          <p:nvGrpSpPr>
            <p:cNvPr id="59" name="图形6"/>
            <p:cNvGrpSpPr/>
            <p:nvPr/>
          </p:nvGrpSpPr>
          <p:grpSpPr>
            <a:xfrm>
              <a:off x="1241663" y="4261383"/>
              <a:ext cx="392051" cy="335187"/>
              <a:chOff x="15203459" y="11245108"/>
              <a:chExt cx="1056794" cy="903515"/>
            </a:xfrm>
            <a:solidFill>
              <a:schemeClr val="bg1"/>
            </a:solidFill>
          </p:grpSpPr>
          <p:sp>
            <p:nvSpPr>
              <p:cNvPr id="76" name="图形6-1"/>
              <p:cNvSpPr/>
              <p:nvPr/>
            </p:nvSpPr>
            <p:spPr>
              <a:xfrm>
                <a:off x="15557814" y="11245108"/>
                <a:ext cx="702439" cy="627179"/>
              </a:xfrm>
              <a:custGeom>
                <a:avLst/>
                <a:gdLst/>
                <a:ahLst/>
                <a:cxnLst>
                  <a:cxn ang="0">
                    <a:pos x="wd2" y="hd2"/>
                  </a:cxn>
                  <a:cxn ang="5400000">
                    <a:pos x="wd2" y="hd2"/>
                  </a:cxn>
                  <a:cxn ang="10800000">
                    <a:pos x="wd2" y="hd2"/>
                  </a:cxn>
                  <a:cxn ang="16200000">
                    <a:pos x="wd2" y="hd2"/>
                  </a:cxn>
                </a:cxnLst>
                <a:rect l="0" t="0" r="r" b="b"/>
                <a:pathLst>
                  <a:path w="21600" h="21600" extrusionOk="0">
                    <a:moveTo>
                      <a:pt x="1207" y="21600"/>
                    </a:moveTo>
                    <a:cubicBezTo>
                      <a:pt x="3017" y="15758"/>
                      <a:pt x="3017" y="15758"/>
                      <a:pt x="3017" y="15758"/>
                    </a:cubicBezTo>
                    <a:cubicBezTo>
                      <a:pt x="1086" y="13992"/>
                      <a:pt x="0" y="11683"/>
                      <a:pt x="0" y="9374"/>
                    </a:cubicBezTo>
                    <a:cubicBezTo>
                      <a:pt x="0" y="4211"/>
                      <a:pt x="4827" y="0"/>
                      <a:pt x="10860" y="0"/>
                    </a:cubicBezTo>
                    <a:cubicBezTo>
                      <a:pt x="16773" y="0"/>
                      <a:pt x="21600" y="4211"/>
                      <a:pt x="21600" y="9374"/>
                    </a:cubicBezTo>
                    <a:cubicBezTo>
                      <a:pt x="21600" y="14400"/>
                      <a:pt x="16773" y="18611"/>
                      <a:pt x="10860" y="18611"/>
                    </a:cubicBezTo>
                    <a:cubicBezTo>
                      <a:pt x="9533" y="18611"/>
                      <a:pt x="8206" y="18475"/>
                      <a:pt x="6999" y="18068"/>
                    </a:cubicBezTo>
                    <a:cubicBezTo>
                      <a:pt x="6516" y="18340"/>
                      <a:pt x="4706" y="19291"/>
                      <a:pt x="3379" y="20242"/>
                    </a:cubicBezTo>
                    <a:cubicBezTo>
                      <a:pt x="1207" y="21600"/>
                      <a:pt x="1207" y="21600"/>
                      <a:pt x="1207" y="21600"/>
                    </a:cubicBezTo>
                    <a:close/>
                    <a:moveTo>
                      <a:pt x="10860" y="2038"/>
                    </a:moveTo>
                    <a:cubicBezTo>
                      <a:pt x="5792" y="2038"/>
                      <a:pt x="1810" y="5298"/>
                      <a:pt x="1810" y="9374"/>
                    </a:cubicBezTo>
                    <a:cubicBezTo>
                      <a:pt x="1810" y="11275"/>
                      <a:pt x="2775" y="13177"/>
                      <a:pt x="4585" y="14536"/>
                    </a:cubicBezTo>
                    <a:cubicBezTo>
                      <a:pt x="5189" y="14943"/>
                      <a:pt x="5189" y="14943"/>
                      <a:pt x="5189" y="14943"/>
                    </a:cubicBezTo>
                    <a:cubicBezTo>
                      <a:pt x="4585" y="17117"/>
                      <a:pt x="4585" y="17117"/>
                      <a:pt x="4585" y="17117"/>
                    </a:cubicBezTo>
                    <a:cubicBezTo>
                      <a:pt x="6516" y="15894"/>
                      <a:pt x="6878" y="15894"/>
                      <a:pt x="6999" y="15894"/>
                    </a:cubicBezTo>
                    <a:cubicBezTo>
                      <a:pt x="7240" y="15894"/>
                      <a:pt x="7240" y="15894"/>
                      <a:pt x="7240" y="15894"/>
                    </a:cubicBezTo>
                    <a:cubicBezTo>
                      <a:pt x="7361" y="16030"/>
                      <a:pt x="7361" y="16030"/>
                      <a:pt x="7361" y="16030"/>
                    </a:cubicBezTo>
                    <a:cubicBezTo>
                      <a:pt x="8447" y="16302"/>
                      <a:pt x="9654" y="16574"/>
                      <a:pt x="10860" y="16574"/>
                    </a:cubicBezTo>
                    <a:cubicBezTo>
                      <a:pt x="15808" y="16574"/>
                      <a:pt x="19790" y="13313"/>
                      <a:pt x="19790" y="9374"/>
                    </a:cubicBezTo>
                    <a:cubicBezTo>
                      <a:pt x="19790" y="5298"/>
                      <a:pt x="15808" y="2038"/>
                      <a:pt x="10860" y="2038"/>
                    </a:cubicBezTo>
                    <a:close/>
                  </a:path>
                </a:pathLst>
              </a:custGeom>
              <a:grpFill/>
              <a:ln w="12700" cap="flat">
                <a:noFill/>
                <a:miter lim="400000"/>
              </a:ln>
              <a:effectLst/>
            </p:spPr>
            <p:txBody>
              <a:bodyPr wrap="square" lIns="91439" tIns="91439" rIns="91439" bIns="91439" numCol="1" anchor="t">
                <a:noAutofit/>
              </a:bodyPr>
              <a:lstStyle/>
              <a:p/>
            </p:txBody>
          </p:sp>
          <p:sp>
            <p:nvSpPr>
              <p:cNvPr id="77" name="图形6-2"/>
              <p:cNvSpPr/>
              <p:nvPr/>
            </p:nvSpPr>
            <p:spPr>
              <a:xfrm>
                <a:off x="15749105" y="11426991"/>
                <a:ext cx="335541" cy="31360"/>
              </a:xfrm>
              <a:prstGeom prst="rect">
                <a:avLst/>
              </a:prstGeom>
              <a:grpFill/>
              <a:ln w="12700" cap="flat">
                <a:noFill/>
                <a:miter lim="400000"/>
              </a:ln>
              <a:effectLst/>
            </p:spPr>
            <p:txBody>
              <a:bodyPr wrap="square" lIns="91439" tIns="91439" rIns="91439" bIns="91439" numCol="1" anchor="t">
                <a:noAutofit/>
              </a:bodyPr>
              <a:lstStyle/>
              <a:p/>
            </p:txBody>
          </p:sp>
          <p:sp>
            <p:nvSpPr>
              <p:cNvPr id="78" name="图形6-3"/>
              <p:cNvSpPr/>
              <p:nvPr/>
            </p:nvSpPr>
            <p:spPr>
              <a:xfrm>
                <a:off x="15749105" y="11489707"/>
                <a:ext cx="335541" cy="31359"/>
              </a:xfrm>
              <a:prstGeom prst="rect">
                <a:avLst/>
              </a:prstGeom>
              <a:grpFill/>
              <a:ln w="12700" cap="flat">
                <a:noFill/>
                <a:miter lim="400000"/>
              </a:ln>
              <a:effectLst/>
            </p:spPr>
            <p:txBody>
              <a:bodyPr wrap="square" lIns="91439" tIns="91439" rIns="91439" bIns="91439" numCol="1" anchor="t">
                <a:noAutofit/>
              </a:bodyPr>
              <a:lstStyle/>
              <a:p/>
            </p:txBody>
          </p:sp>
          <p:sp>
            <p:nvSpPr>
              <p:cNvPr id="79" name="图形6-4"/>
              <p:cNvSpPr/>
              <p:nvPr/>
            </p:nvSpPr>
            <p:spPr>
              <a:xfrm>
                <a:off x="15749105" y="11552426"/>
                <a:ext cx="335541" cy="31360"/>
              </a:xfrm>
              <a:prstGeom prst="rect">
                <a:avLst/>
              </a:prstGeom>
              <a:grpFill/>
              <a:ln w="12700" cap="flat">
                <a:noFill/>
                <a:miter lim="400000"/>
              </a:ln>
              <a:effectLst/>
            </p:spPr>
            <p:txBody>
              <a:bodyPr wrap="square" lIns="91439" tIns="91439" rIns="91439" bIns="91439" numCol="1" anchor="t">
                <a:noAutofit/>
              </a:bodyPr>
              <a:lstStyle/>
              <a:p/>
            </p:txBody>
          </p:sp>
          <p:sp>
            <p:nvSpPr>
              <p:cNvPr id="80" name="图形6-5"/>
              <p:cNvSpPr/>
              <p:nvPr/>
            </p:nvSpPr>
            <p:spPr>
              <a:xfrm>
                <a:off x="15203459" y="11621837"/>
                <a:ext cx="495442" cy="526786"/>
              </a:xfrm>
              <a:custGeom>
                <a:avLst/>
                <a:gdLst/>
                <a:ahLst/>
                <a:cxnLst>
                  <a:cxn ang="0">
                    <a:pos x="wd2" y="hd2"/>
                  </a:cxn>
                  <a:cxn ang="5400000">
                    <a:pos x="wd2" y="hd2"/>
                  </a:cxn>
                  <a:cxn ang="10800000">
                    <a:pos x="wd2" y="hd2"/>
                  </a:cxn>
                  <a:cxn ang="16200000">
                    <a:pos x="wd2" y="hd2"/>
                  </a:cxn>
                </a:cxnLst>
                <a:rect l="0" t="0" r="r" b="b"/>
                <a:pathLst>
                  <a:path w="21463" h="20974" extrusionOk="0">
                    <a:moveTo>
                      <a:pt x="20409" y="14479"/>
                    </a:moveTo>
                    <a:cubicBezTo>
                      <a:pt x="18198" y="13539"/>
                      <a:pt x="15817" y="12913"/>
                      <a:pt x="13436" y="12757"/>
                    </a:cubicBezTo>
                    <a:cubicBezTo>
                      <a:pt x="13606" y="12131"/>
                      <a:pt x="13606" y="11661"/>
                      <a:pt x="13776" y="11192"/>
                    </a:cubicBezTo>
                    <a:cubicBezTo>
                      <a:pt x="14287" y="10879"/>
                      <a:pt x="14627" y="10409"/>
                      <a:pt x="14627" y="9939"/>
                    </a:cubicBezTo>
                    <a:cubicBezTo>
                      <a:pt x="14627" y="9470"/>
                      <a:pt x="14797" y="9000"/>
                      <a:pt x="14797" y="8531"/>
                    </a:cubicBezTo>
                    <a:cubicBezTo>
                      <a:pt x="14967" y="8687"/>
                      <a:pt x="14967" y="8687"/>
                      <a:pt x="15137" y="8687"/>
                    </a:cubicBezTo>
                    <a:cubicBezTo>
                      <a:pt x="15307" y="8687"/>
                      <a:pt x="15647" y="8531"/>
                      <a:pt x="15647" y="8374"/>
                    </a:cubicBezTo>
                    <a:cubicBezTo>
                      <a:pt x="15817" y="6026"/>
                      <a:pt x="15817" y="6026"/>
                      <a:pt x="15817" y="6026"/>
                    </a:cubicBezTo>
                    <a:cubicBezTo>
                      <a:pt x="15817" y="5870"/>
                      <a:pt x="15647" y="5557"/>
                      <a:pt x="15477" y="5557"/>
                    </a:cubicBezTo>
                    <a:cubicBezTo>
                      <a:pt x="15307" y="5557"/>
                      <a:pt x="15307" y="5557"/>
                      <a:pt x="15137" y="5713"/>
                    </a:cubicBezTo>
                    <a:cubicBezTo>
                      <a:pt x="15307" y="5244"/>
                      <a:pt x="15307" y="4774"/>
                      <a:pt x="15307" y="4305"/>
                    </a:cubicBezTo>
                    <a:cubicBezTo>
                      <a:pt x="15477" y="3835"/>
                      <a:pt x="15647" y="2270"/>
                      <a:pt x="14457" y="1174"/>
                    </a:cubicBezTo>
                    <a:cubicBezTo>
                      <a:pt x="12756" y="-391"/>
                      <a:pt x="8844" y="-391"/>
                      <a:pt x="7143" y="1174"/>
                    </a:cubicBezTo>
                    <a:cubicBezTo>
                      <a:pt x="5783" y="2270"/>
                      <a:pt x="6123" y="3835"/>
                      <a:pt x="6293" y="4305"/>
                    </a:cubicBezTo>
                    <a:cubicBezTo>
                      <a:pt x="6293" y="4774"/>
                      <a:pt x="6293" y="5244"/>
                      <a:pt x="6293" y="5713"/>
                    </a:cubicBezTo>
                    <a:cubicBezTo>
                      <a:pt x="6293" y="5557"/>
                      <a:pt x="6123" y="5557"/>
                      <a:pt x="6123" y="5557"/>
                    </a:cubicBezTo>
                    <a:cubicBezTo>
                      <a:pt x="5783" y="5557"/>
                      <a:pt x="5613" y="5870"/>
                      <a:pt x="5783" y="6026"/>
                    </a:cubicBezTo>
                    <a:cubicBezTo>
                      <a:pt x="5953" y="8374"/>
                      <a:pt x="5953" y="8374"/>
                      <a:pt x="5953" y="8374"/>
                    </a:cubicBezTo>
                    <a:cubicBezTo>
                      <a:pt x="5953" y="8531"/>
                      <a:pt x="6123" y="8687"/>
                      <a:pt x="6463" y="8687"/>
                    </a:cubicBezTo>
                    <a:cubicBezTo>
                      <a:pt x="6633" y="8687"/>
                      <a:pt x="6633" y="8687"/>
                      <a:pt x="6803" y="8531"/>
                    </a:cubicBezTo>
                    <a:cubicBezTo>
                      <a:pt x="6803" y="9000"/>
                      <a:pt x="6803" y="9470"/>
                      <a:pt x="6973" y="9939"/>
                    </a:cubicBezTo>
                    <a:cubicBezTo>
                      <a:pt x="6973" y="10409"/>
                      <a:pt x="7313" y="10879"/>
                      <a:pt x="7824" y="11192"/>
                    </a:cubicBezTo>
                    <a:cubicBezTo>
                      <a:pt x="7994" y="11661"/>
                      <a:pt x="7994" y="12131"/>
                      <a:pt x="8164" y="12757"/>
                    </a:cubicBezTo>
                    <a:cubicBezTo>
                      <a:pt x="5783" y="12913"/>
                      <a:pt x="3402" y="13539"/>
                      <a:pt x="1191" y="14479"/>
                    </a:cubicBezTo>
                    <a:cubicBezTo>
                      <a:pt x="510" y="14948"/>
                      <a:pt x="0" y="15731"/>
                      <a:pt x="0" y="16513"/>
                    </a:cubicBezTo>
                    <a:cubicBezTo>
                      <a:pt x="170" y="17296"/>
                      <a:pt x="170" y="18079"/>
                      <a:pt x="340" y="18861"/>
                    </a:cubicBezTo>
                    <a:cubicBezTo>
                      <a:pt x="340" y="19487"/>
                      <a:pt x="1020" y="20113"/>
                      <a:pt x="1701" y="20270"/>
                    </a:cubicBezTo>
                    <a:cubicBezTo>
                      <a:pt x="7824" y="21209"/>
                      <a:pt x="13776" y="21209"/>
                      <a:pt x="19899" y="20270"/>
                    </a:cubicBezTo>
                    <a:cubicBezTo>
                      <a:pt x="20580" y="20113"/>
                      <a:pt x="21260" y="19487"/>
                      <a:pt x="21260" y="18861"/>
                    </a:cubicBezTo>
                    <a:cubicBezTo>
                      <a:pt x="21260" y="18079"/>
                      <a:pt x="21430" y="17296"/>
                      <a:pt x="21430" y="16513"/>
                    </a:cubicBezTo>
                    <a:cubicBezTo>
                      <a:pt x="21600" y="15731"/>
                      <a:pt x="21090" y="14948"/>
                      <a:pt x="20409" y="14479"/>
                    </a:cubicBezTo>
                    <a:close/>
                  </a:path>
                </a:pathLst>
              </a:custGeom>
              <a:grpFill/>
              <a:ln w="12700" cap="flat">
                <a:noFill/>
                <a:miter lim="400000"/>
              </a:ln>
              <a:effectLst/>
            </p:spPr>
            <p:txBody>
              <a:bodyPr wrap="square" lIns="91439" tIns="91439" rIns="91439" bIns="91439" numCol="1" anchor="t">
                <a:noAutofit/>
              </a:bodyPr>
              <a:lstStyle/>
              <a:p/>
            </p:txBody>
          </p:sp>
        </p:grpSp>
        <p:grpSp>
          <p:nvGrpSpPr>
            <p:cNvPr id="60" name="图形7"/>
            <p:cNvGrpSpPr/>
            <p:nvPr/>
          </p:nvGrpSpPr>
          <p:grpSpPr>
            <a:xfrm>
              <a:off x="1283969" y="2008597"/>
              <a:ext cx="317225" cy="229528"/>
              <a:chOff x="10941786" y="6544411"/>
              <a:chExt cx="1070507" cy="774566"/>
            </a:xfrm>
            <a:solidFill>
              <a:schemeClr val="bg1"/>
            </a:solidFill>
          </p:grpSpPr>
          <p:sp>
            <p:nvSpPr>
              <p:cNvPr id="68" name="图形7-1"/>
              <p:cNvSpPr/>
              <p:nvPr/>
            </p:nvSpPr>
            <p:spPr>
              <a:xfrm>
                <a:off x="10941786" y="6544411"/>
                <a:ext cx="871779" cy="774566"/>
              </a:xfrm>
              <a:custGeom>
                <a:avLst/>
                <a:gdLst/>
                <a:ahLst/>
                <a:cxnLst>
                  <a:cxn ang="0">
                    <a:pos x="wd2" y="hd2"/>
                  </a:cxn>
                  <a:cxn ang="5400000">
                    <a:pos x="wd2" y="hd2"/>
                  </a:cxn>
                  <a:cxn ang="10800000">
                    <a:pos x="wd2" y="hd2"/>
                  </a:cxn>
                  <a:cxn ang="16200000">
                    <a:pos x="wd2" y="hd2"/>
                  </a:cxn>
                </a:cxnLst>
                <a:rect l="0" t="0" r="r" b="b"/>
                <a:pathLst>
                  <a:path w="21600" h="21600" extrusionOk="0">
                    <a:moveTo>
                      <a:pt x="20919" y="0"/>
                    </a:moveTo>
                    <a:cubicBezTo>
                      <a:pt x="681" y="0"/>
                      <a:pt x="681" y="0"/>
                      <a:pt x="681" y="0"/>
                    </a:cubicBezTo>
                    <a:cubicBezTo>
                      <a:pt x="389" y="0"/>
                      <a:pt x="0" y="329"/>
                      <a:pt x="0" y="768"/>
                    </a:cubicBezTo>
                    <a:cubicBezTo>
                      <a:pt x="0" y="20832"/>
                      <a:pt x="0" y="20832"/>
                      <a:pt x="0" y="20832"/>
                    </a:cubicBezTo>
                    <a:cubicBezTo>
                      <a:pt x="0" y="21161"/>
                      <a:pt x="389" y="21600"/>
                      <a:pt x="681" y="21600"/>
                    </a:cubicBezTo>
                    <a:cubicBezTo>
                      <a:pt x="20919" y="21600"/>
                      <a:pt x="20919" y="21600"/>
                      <a:pt x="20919" y="21600"/>
                    </a:cubicBezTo>
                    <a:cubicBezTo>
                      <a:pt x="21308" y="21600"/>
                      <a:pt x="21600" y="21161"/>
                      <a:pt x="21600" y="20832"/>
                    </a:cubicBezTo>
                    <a:cubicBezTo>
                      <a:pt x="21600" y="768"/>
                      <a:pt x="21600" y="768"/>
                      <a:pt x="21600" y="768"/>
                    </a:cubicBezTo>
                    <a:cubicBezTo>
                      <a:pt x="21600" y="329"/>
                      <a:pt x="21308" y="0"/>
                      <a:pt x="20919" y="0"/>
                    </a:cubicBezTo>
                    <a:close/>
                    <a:moveTo>
                      <a:pt x="16638" y="1645"/>
                    </a:moveTo>
                    <a:cubicBezTo>
                      <a:pt x="17124" y="1645"/>
                      <a:pt x="17514" y="2083"/>
                      <a:pt x="17514" y="2631"/>
                    </a:cubicBezTo>
                    <a:cubicBezTo>
                      <a:pt x="17514" y="3180"/>
                      <a:pt x="17124" y="3728"/>
                      <a:pt x="16638" y="3728"/>
                    </a:cubicBezTo>
                    <a:cubicBezTo>
                      <a:pt x="16151" y="3728"/>
                      <a:pt x="15762" y="3180"/>
                      <a:pt x="15762" y="2631"/>
                    </a:cubicBezTo>
                    <a:cubicBezTo>
                      <a:pt x="15762" y="2083"/>
                      <a:pt x="16151" y="1645"/>
                      <a:pt x="16638" y="1645"/>
                    </a:cubicBezTo>
                    <a:close/>
                    <a:moveTo>
                      <a:pt x="13914" y="1645"/>
                    </a:moveTo>
                    <a:cubicBezTo>
                      <a:pt x="14497" y="1645"/>
                      <a:pt x="14886" y="2083"/>
                      <a:pt x="14886" y="2631"/>
                    </a:cubicBezTo>
                    <a:cubicBezTo>
                      <a:pt x="14886" y="3180"/>
                      <a:pt x="14497" y="3728"/>
                      <a:pt x="13914" y="3728"/>
                    </a:cubicBezTo>
                    <a:cubicBezTo>
                      <a:pt x="13427" y="3728"/>
                      <a:pt x="13038" y="3180"/>
                      <a:pt x="13038" y="2631"/>
                    </a:cubicBezTo>
                    <a:cubicBezTo>
                      <a:pt x="13038" y="2083"/>
                      <a:pt x="13427" y="1645"/>
                      <a:pt x="13914" y="1645"/>
                    </a:cubicBezTo>
                    <a:close/>
                    <a:moveTo>
                      <a:pt x="20238" y="20065"/>
                    </a:moveTo>
                    <a:cubicBezTo>
                      <a:pt x="1362" y="20065"/>
                      <a:pt x="1362" y="20065"/>
                      <a:pt x="1362" y="20065"/>
                    </a:cubicBezTo>
                    <a:cubicBezTo>
                      <a:pt x="1362" y="5373"/>
                      <a:pt x="1362" y="5373"/>
                      <a:pt x="1362" y="5373"/>
                    </a:cubicBezTo>
                    <a:cubicBezTo>
                      <a:pt x="20238" y="5373"/>
                      <a:pt x="20238" y="5373"/>
                      <a:pt x="20238" y="5373"/>
                    </a:cubicBezTo>
                    <a:lnTo>
                      <a:pt x="20238" y="20065"/>
                    </a:lnTo>
                    <a:close/>
                    <a:moveTo>
                      <a:pt x="19362" y="3728"/>
                    </a:moveTo>
                    <a:cubicBezTo>
                      <a:pt x="18778" y="3728"/>
                      <a:pt x="18389" y="3180"/>
                      <a:pt x="18389" y="2631"/>
                    </a:cubicBezTo>
                    <a:cubicBezTo>
                      <a:pt x="18389" y="2083"/>
                      <a:pt x="18778" y="1645"/>
                      <a:pt x="19362" y="1645"/>
                    </a:cubicBezTo>
                    <a:cubicBezTo>
                      <a:pt x="19849" y="1645"/>
                      <a:pt x="20238" y="2083"/>
                      <a:pt x="20238" y="2631"/>
                    </a:cubicBezTo>
                    <a:cubicBezTo>
                      <a:pt x="20238" y="3180"/>
                      <a:pt x="19849" y="3728"/>
                      <a:pt x="19362" y="3728"/>
                    </a:cubicBezTo>
                    <a:close/>
                  </a:path>
                </a:pathLst>
              </a:custGeom>
              <a:grpFill/>
              <a:ln w="12700" cap="flat">
                <a:noFill/>
                <a:miter lim="400000"/>
              </a:ln>
              <a:effectLst/>
            </p:spPr>
            <p:txBody>
              <a:bodyPr wrap="square" lIns="91439" tIns="91439" rIns="91439" bIns="91439" numCol="1" anchor="t">
                <a:noAutofit/>
              </a:bodyPr>
              <a:lstStyle/>
              <a:p/>
            </p:txBody>
          </p:sp>
          <p:sp>
            <p:nvSpPr>
              <p:cNvPr id="69" name="图形7-2"/>
              <p:cNvSpPr/>
              <p:nvPr/>
            </p:nvSpPr>
            <p:spPr>
              <a:xfrm>
                <a:off x="11534470" y="7064969"/>
                <a:ext cx="81534" cy="84670"/>
              </a:xfrm>
              <a:custGeom>
                <a:avLst/>
                <a:gdLst/>
                <a:ahLst/>
                <a:cxnLst>
                  <a:cxn ang="0">
                    <a:pos x="wd2" y="hd2"/>
                  </a:cxn>
                  <a:cxn ang="5400000">
                    <a:pos x="wd2" y="hd2"/>
                  </a:cxn>
                  <a:cxn ang="10800000">
                    <a:pos x="wd2" y="hd2"/>
                  </a:cxn>
                  <a:cxn ang="16200000">
                    <a:pos x="wd2" y="hd2"/>
                  </a:cxn>
                </a:cxnLst>
                <a:rect l="0" t="0" r="r" b="b"/>
                <a:pathLst>
                  <a:path w="21600" h="21600" extrusionOk="0">
                    <a:moveTo>
                      <a:pt x="5815" y="0"/>
                    </a:moveTo>
                    <a:lnTo>
                      <a:pt x="5815" y="1600"/>
                    </a:lnTo>
                    <a:lnTo>
                      <a:pt x="0" y="21600"/>
                    </a:lnTo>
                    <a:lnTo>
                      <a:pt x="19938" y="15200"/>
                    </a:lnTo>
                    <a:lnTo>
                      <a:pt x="21600" y="15200"/>
                    </a:lnTo>
                    <a:lnTo>
                      <a:pt x="5815" y="0"/>
                    </a:lnTo>
                    <a:close/>
                  </a:path>
                </a:pathLst>
              </a:custGeom>
              <a:grpFill/>
              <a:ln w="12700" cap="flat">
                <a:noFill/>
                <a:miter lim="400000"/>
              </a:ln>
              <a:effectLst/>
            </p:spPr>
            <p:txBody>
              <a:bodyPr wrap="square" lIns="91439" tIns="91439" rIns="91439" bIns="91439" numCol="1" anchor="t">
                <a:noAutofit/>
              </a:bodyPr>
              <a:lstStyle/>
              <a:p/>
            </p:txBody>
          </p:sp>
          <p:sp>
            <p:nvSpPr>
              <p:cNvPr id="70" name="图形7-3"/>
              <p:cNvSpPr/>
              <p:nvPr/>
            </p:nvSpPr>
            <p:spPr>
              <a:xfrm>
                <a:off x="11860602" y="6666573"/>
                <a:ext cx="151691" cy="156934"/>
              </a:xfrm>
              <a:custGeom>
                <a:avLst/>
                <a:gdLst/>
                <a:ahLst/>
                <a:cxnLst>
                  <a:cxn ang="0">
                    <a:pos x="wd2" y="hd2"/>
                  </a:cxn>
                  <a:cxn ang="5400000">
                    <a:pos x="wd2" y="hd2"/>
                  </a:cxn>
                  <a:cxn ang="10800000">
                    <a:pos x="wd2" y="hd2"/>
                  </a:cxn>
                  <a:cxn ang="16200000">
                    <a:pos x="wd2" y="hd2"/>
                  </a:cxn>
                </a:cxnLst>
                <a:rect l="0" t="0" r="r" b="b"/>
                <a:pathLst>
                  <a:path w="21323" h="21195" extrusionOk="0">
                    <a:moveTo>
                      <a:pt x="16062" y="21195"/>
                    </a:moveTo>
                    <a:cubicBezTo>
                      <a:pt x="20492" y="16875"/>
                      <a:pt x="20492" y="16875"/>
                      <a:pt x="20492" y="16875"/>
                    </a:cubicBezTo>
                    <a:cubicBezTo>
                      <a:pt x="21600" y="15795"/>
                      <a:pt x="21600" y="13095"/>
                      <a:pt x="20492" y="12015"/>
                    </a:cubicBezTo>
                    <a:cubicBezTo>
                      <a:pt x="9415" y="1215"/>
                      <a:pt x="9415" y="1215"/>
                      <a:pt x="9415" y="1215"/>
                    </a:cubicBezTo>
                    <a:cubicBezTo>
                      <a:pt x="7754" y="-405"/>
                      <a:pt x="5538" y="-405"/>
                      <a:pt x="3877" y="1215"/>
                    </a:cubicBezTo>
                    <a:cubicBezTo>
                      <a:pt x="0" y="5535"/>
                      <a:pt x="0" y="5535"/>
                      <a:pt x="0" y="5535"/>
                    </a:cubicBezTo>
                    <a:lnTo>
                      <a:pt x="16062" y="21195"/>
                    </a:lnTo>
                    <a:close/>
                  </a:path>
                </a:pathLst>
              </a:custGeom>
              <a:grpFill/>
              <a:ln w="12700" cap="flat">
                <a:noFill/>
                <a:miter lim="400000"/>
              </a:ln>
              <a:effectLst/>
            </p:spPr>
            <p:txBody>
              <a:bodyPr wrap="square" lIns="91439" tIns="91439" rIns="91439" bIns="91439" numCol="1" anchor="t">
                <a:noAutofit/>
              </a:bodyPr>
              <a:lstStyle/>
              <a:p/>
            </p:txBody>
          </p:sp>
          <p:sp>
            <p:nvSpPr>
              <p:cNvPr id="71" name="图形7-4"/>
              <p:cNvSpPr/>
              <p:nvPr/>
            </p:nvSpPr>
            <p:spPr>
              <a:xfrm>
                <a:off x="11600146" y="6720021"/>
                <a:ext cx="363943" cy="363943"/>
              </a:xfrm>
              <a:custGeom>
                <a:avLst/>
                <a:gdLst/>
                <a:ahLst/>
                <a:cxnLst>
                  <a:cxn ang="0">
                    <a:pos x="wd2" y="hd2"/>
                  </a:cxn>
                  <a:cxn ang="5400000">
                    <a:pos x="wd2" y="hd2"/>
                  </a:cxn>
                  <a:cxn ang="10800000">
                    <a:pos x="wd2" y="hd2"/>
                  </a:cxn>
                  <a:cxn ang="16200000">
                    <a:pos x="wd2" y="hd2"/>
                  </a:cxn>
                </a:cxnLst>
                <a:rect l="0" t="0" r="r" b="b"/>
                <a:pathLst>
                  <a:path w="21426" h="21426" extrusionOk="0">
                    <a:moveTo>
                      <a:pt x="14691" y="0"/>
                    </a:moveTo>
                    <a:cubicBezTo>
                      <a:pt x="14691" y="0"/>
                      <a:pt x="14458" y="0"/>
                      <a:pt x="14458" y="0"/>
                    </a:cubicBezTo>
                    <a:cubicBezTo>
                      <a:pt x="523" y="14168"/>
                      <a:pt x="523" y="14168"/>
                      <a:pt x="523" y="14168"/>
                    </a:cubicBezTo>
                    <a:cubicBezTo>
                      <a:pt x="-174" y="14632"/>
                      <a:pt x="-174" y="15794"/>
                      <a:pt x="523" y="16490"/>
                    </a:cubicBezTo>
                    <a:cubicBezTo>
                      <a:pt x="523" y="16490"/>
                      <a:pt x="523" y="16490"/>
                      <a:pt x="523" y="16490"/>
                    </a:cubicBezTo>
                    <a:cubicBezTo>
                      <a:pt x="987" y="16955"/>
                      <a:pt x="1684" y="17187"/>
                      <a:pt x="2149" y="16955"/>
                    </a:cubicBezTo>
                    <a:cubicBezTo>
                      <a:pt x="2149" y="17419"/>
                      <a:pt x="2149" y="18116"/>
                      <a:pt x="2613" y="18581"/>
                    </a:cubicBezTo>
                    <a:cubicBezTo>
                      <a:pt x="2845" y="18813"/>
                      <a:pt x="2845" y="18813"/>
                      <a:pt x="2845" y="18813"/>
                    </a:cubicBezTo>
                    <a:cubicBezTo>
                      <a:pt x="3310" y="19277"/>
                      <a:pt x="3774" y="19277"/>
                      <a:pt x="4471" y="19045"/>
                    </a:cubicBezTo>
                    <a:cubicBezTo>
                      <a:pt x="4239" y="19742"/>
                      <a:pt x="4239" y="20206"/>
                      <a:pt x="4703" y="20671"/>
                    </a:cubicBezTo>
                    <a:cubicBezTo>
                      <a:pt x="4936" y="20903"/>
                      <a:pt x="4936" y="20903"/>
                      <a:pt x="4936" y="20903"/>
                    </a:cubicBezTo>
                    <a:cubicBezTo>
                      <a:pt x="5632" y="21600"/>
                      <a:pt x="6561" y="21600"/>
                      <a:pt x="7258" y="20903"/>
                    </a:cubicBezTo>
                    <a:cubicBezTo>
                      <a:pt x="21194" y="6968"/>
                      <a:pt x="21194" y="6968"/>
                      <a:pt x="21194" y="6968"/>
                    </a:cubicBezTo>
                    <a:cubicBezTo>
                      <a:pt x="21426" y="6735"/>
                      <a:pt x="21426" y="6735"/>
                      <a:pt x="21426" y="6735"/>
                    </a:cubicBezTo>
                    <a:lnTo>
                      <a:pt x="14691" y="0"/>
                    </a:lnTo>
                    <a:close/>
                  </a:path>
                </a:pathLst>
              </a:custGeom>
              <a:grpFill/>
              <a:ln w="12700" cap="flat">
                <a:noFill/>
                <a:miter lim="400000"/>
              </a:ln>
              <a:effectLst/>
            </p:spPr>
            <p:txBody>
              <a:bodyPr wrap="square" lIns="91439" tIns="91439" rIns="91439" bIns="91439" numCol="1" anchor="t">
                <a:noAutofit/>
              </a:bodyPr>
              <a:lstStyle/>
              <a:p/>
            </p:txBody>
          </p:sp>
          <p:sp>
            <p:nvSpPr>
              <p:cNvPr id="72" name="图形7-5"/>
              <p:cNvSpPr/>
              <p:nvPr/>
            </p:nvSpPr>
            <p:spPr>
              <a:xfrm>
                <a:off x="11057814" y="6842320"/>
                <a:ext cx="285367" cy="28226"/>
              </a:xfrm>
              <a:prstGeom prst="rect">
                <a:avLst/>
              </a:prstGeom>
              <a:grpFill/>
              <a:ln w="12700" cap="flat">
                <a:noFill/>
                <a:miter lim="400000"/>
              </a:ln>
              <a:effectLst/>
            </p:spPr>
            <p:txBody>
              <a:bodyPr wrap="square" lIns="91439" tIns="91439" rIns="91439" bIns="91439" numCol="1" anchor="t">
                <a:noAutofit/>
              </a:bodyPr>
              <a:lstStyle/>
              <a:p/>
            </p:txBody>
          </p:sp>
          <p:sp>
            <p:nvSpPr>
              <p:cNvPr id="73" name="图形7-6"/>
              <p:cNvSpPr/>
              <p:nvPr/>
            </p:nvSpPr>
            <p:spPr>
              <a:xfrm>
                <a:off x="11057814" y="6933262"/>
                <a:ext cx="448433" cy="28225"/>
              </a:xfrm>
              <a:prstGeom prst="rect">
                <a:avLst/>
              </a:prstGeom>
              <a:grpFill/>
              <a:ln w="12700" cap="flat">
                <a:noFill/>
                <a:miter lim="400000"/>
              </a:ln>
              <a:effectLst/>
            </p:spPr>
            <p:txBody>
              <a:bodyPr wrap="square" lIns="91439" tIns="91439" rIns="91439" bIns="91439" numCol="1" anchor="t">
                <a:noAutofit/>
              </a:bodyPr>
              <a:lstStyle/>
              <a:p/>
            </p:txBody>
          </p:sp>
          <p:sp>
            <p:nvSpPr>
              <p:cNvPr id="74" name="图形7-7"/>
              <p:cNvSpPr/>
              <p:nvPr/>
            </p:nvSpPr>
            <p:spPr>
              <a:xfrm>
                <a:off x="11057814" y="7027339"/>
                <a:ext cx="448433" cy="28225"/>
              </a:xfrm>
              <a:prstGeom prst="rect">
                <a:avLst/>
              </a:prstGeom>
              <a:grpFill/>
              <a:ln w="12700" cap="flat">
                <a:noFill/>
                <a:miter lim="400000"/>
              </a:ln>
              <a:effectLst/>
            </p:spPr>
            <p:txBody>
              <a:bodyPr wrap="square" lIns="91439" tIns="91439" rIns="91439" bIns="91439" numCol="1" anchor="t">
                <a:noAutofit/>
              </a:bodyPr>
              <a:lstStyle/>
              <a:p/>
            </p:txBody>
          </p:sp>
          <p:sp>
            <p:nvSpPr>
              <p:cNvPr id="75" name="图形7-8"/>
              <p:cNvSpPr/>
              <p:nvPr/>
            </p:nvSpPr>
            <p:spPr>
              <a:xfrm>
                <a:off x="11057814" y="7118278"/>
                <a:ext cx="448433" cy="25087"/>
              </a:xfrm>
              <a:prstGeom prst="rect">
                <a:avLst/>
              </a:prstGeom>
              <a:grpFill/>
              <a:ln w="12700" cap="flat">
                <a:noFill/>
                <a:miter lim="400000"/>
              </a:ln>
              <a:effectLst/>
            </p:spPr>
            <p:txBody>
              <a:bodyPr wrap="square" lIns="91439" tIns="91439" rIns="91439" bIns="91439" numCol="1" anchor="t">
                <a:noAutofit/>
              </a:bodyPr>
              <a:lstStyle/>
              <a:p/>
            </p:txBody>
          </p:sp>
        </p:grpSp>
        <p:grpSp>
          <p:nvGrpSpPr>
            <p:cNvPr id="61" name="图形8"/>
            <p:cNvGrpSpPr/>
            <p:nvPr/>
          </p:nvGrpSpPr>
          <p:grpSpPr>
            <a:xfrm>
              <a:off x="1241663" y="5448300"/>
              <a:ext cx="310617" cy="317598"/>
              <a:chOff x="17448756" y="6484828"/>
              <a:chExt cx="837283" cy="856100"/>
            </a:xfrm>
            <a:solidFill>
              <a:schemeClr val="bg1"/>
            </a:solidFill>
          </p:grpSpPr>
          <p:sp>
            <p:nvSpPr>
              <p:cNvPr id="65" name="图形8-1"/>
              <p:cNvSpPr/>
              <p:nvPr/>
            </p:nvSpPr>
            <p:spPr>
              <a:xfrm>
                <a:off x="17448756" y="6810960"/>
                <a:ext cx="370035" cy="529968"/>
              </a:xfrm>
              <a:custGeom>
                <a:avLst/>
                <a:gdLst/>
                <a:ahLst/>
                <a:cxnLst>
                  <a:cxn ang="0">
                    <a:pos x="wd2" y="hd2"/>
                  </a:cxn>
                  <a:cxn ang="5400000">
                    <a:pos x="wd2" y="hd2"/>
                  </a:cxn>
                  <a:cxn ang="10800000">
                    <a:pos x="wd2" y="hd2"/>
                  </a:cxn>
                  <a:cxn ang="16200000">
                    <a:pos x="wd2" y="hd2"/>
                  </a:cxn>
                </a:cxnLst>
                <a:rect l="0" t="0" r="r" b="b"/>
                <a:pathLst>
                  <a:path w="21600" h="21600" extrusionOk="0">
                    <a:moveTo>
                      <a:pt x="11898" y="1917"/>
                    </a:moveTo>
                    <a:lnTo>
                      <a:pt x="18488" y="17766"/>
                    </a:lnTo>
                    <a:lnTo>
                      <a:pt x="9702" y="19555"/>
                    </a:lnTo>
                    <a:lnTo>
                      <a:pt x="2929" y="3834"/>
                    </a:lnTo>
                    <a:lnTo>
                      <a:pt x="11898" y="1917"/>
                    </a:lnTo>
                    <a:close/>
                    <a:moveTo>
                      <a:pt x="13546" y="0"/>
                    </a:moveTo>
                    <a:lnTo>
                      <a:pt x="11532" y="256"/>
                    </a:lnTo>
                    <a:lnTo>
                      <a:pt x="2197" y="2173"/>
                    </a:lnTo>
                    <a:lnTo>
                      <a:pt x="0" y="2684"/>
                    </a:lnTo>
                    <a:lnTo>
                      <a:pt x="732" y="4346"/>
                    </a:lnTo>
                    <a:lnTo>
                      <a:pt x="7322" y="20066"/>
                    </a:lnTo>
                    <a:lnTo>
                      <a:pt x="8054" y="21600"/>
                    </a:lnTo>
                    <a:lnTo>
                      <a:pt x="10251" y="21089"/>
                    </a:lnTo>
                    <a:lnTo>
                      <a:pt x="19220" y="19172"/>
                    </a:lnTo>
                    <a:lnTo>
                      <a:pt x="21600" y="18916"/>
                    </a:lnTo>
                    <a:lnTo>
                      <a:pt x="20868" y="17254"/>
                    </a:lnTo>
                    <a:lnTo>
                      <a:pt x="14278" y="1406"/>
                    </a:lnTo>
                    <a:lnTo>
                      <a:pt x="13546" y="0"/>
                    </a:lnTo>
                    <a:close/>
                  </a:path>
                </a:pathLst>
              </a:custGeom>
              <a:grpFill/>
              <a:ln w="12700" cap="flat">
                <a:noFill/>
                <a:miter lim="400000"/>
              </a:ln>
              <a:effectLst/>
            </p:spPr>
            <p:txBody>
              <a:bodyPr wrap="square" lIns="91439" tIns="91439" rIns="91439" bIns="91439" numCol="1" anchor="t">
                <a:noAutofit/>
              </a:bodyPr>
              <a:lstStyle/>
              <a:p/>
            </p:txBody>
          </p:sp>
          <p:sp>
            <p:nvSpPr>
              <p:cNvPr id="66" name="图形8-2"/>
              <p:cNvSpPr/>
              <p:nvPr/>
            </p:nvSpPr>
            <p:spPr>
              <a:xfrm>
                <a:off x="17448756" y="6810960"/>
                <a:ext cx="370035" cy="529968"/>
              </a:xfrm>
              <a:custGeom>
                <a:avLst/>
                <a:gdLst/>
                <a:ahLst/>
                <a:cxnLst>
                  <a:cxn ang="0">
                    <a:pos x="wd2" y="hd2"/>
                  </a:cxn>
                  <a:cxn ang="5400000">
                    <a:pos x="wd2" y="hd2"/>
                  </a:cxn>
                  <a:cxn ang="10800000">
                    <a:pos x="wd2" y="hd2"/>
                  </a:cxn>
                  <a:cxn ang="16200000">
                    <a:pos x="wd2" y="hd2"/>
                  </a:cxn>
                </a:cxnLst>
                <a:rect l="0" t="0" r="r" b="b"/>
                <a:pathLst>
                  <a:path w="21600" h="21600" extrusionOk="0">
                    <a:moveTo>
                      <a:pt x="11898" y="1917"/>
                    </a:moveTo>
                    <a:lnTo>
                      <a:pt x="18488" y="17766"/>
                    </a:lnTo>
                    <a:lnTo>
                      <a:pt x="9702" y="19555"/>
                    </a:lnTo>
                    <a:lnTo>
                      <a:pt x="2929" y="3834"/>
                    </a:lnTo>
                    <a:lnTo>
                      <a:pt x="11898" y="1917"/>
                    </a:lnTo>
                    <a:moveTo>
                      <a:pt x="13546" y="0"/>
                    </a:moveTo>
                    <a:lnTo>
                      <a:pt x="11532" y="256"/>
                    </a:lnTo>
                    <a:lnTo>
                      <a:pt x="2197" y="2173"/>
                    </a:lnTo>
                    <a:lnTo>
                      <a:pt x="0" y="2684"/>
                    </a:lnTo>
                    <a:lnTo>
                      <a:pt x="732" y="4346"/>
                    </a:lnTo>
                    <a:lnTo>
                      <a:pt x="7322" y="20066"/>
                    </a:lnTo>
                    <a:lnTo>
                      <a:pt x="8054" y="21600"/>
                    </a:lnTo>
                    <a:lnTo>
                      <a:pt x="10251" y="21089"/>
                    </a:lnTo>
                    <a:lnTo>
                      <a:pt x="19220" y="19172"/>
                    </a:lnTo>
                    <a:lnTo>
                      <a:pt x="21600" y="18916"/>
                    </a:lnTo>
                    <a:lnTo>
                      <a:pt x="20868" y="17254"/>
                    </a:lnTo>
                    <a:lnTo>
                      <a:pt x="14278" y="1406"/>
                    </a:lnTo>
                    <a:lnTo>
                      <a:pt x="13546" y="0"/>
                    </a:lnTo>
                  </a:path>
                </a:pathLst>
              </a:custGeom>
              <a:grpFill/>
              <a:ln w="12700" cap="flat">
                <a:noFill/>
                <a:miter lim="400000"/>
              </a:ln>
              <a:effectLst/>
            </p:spPr>
            <p:txBody>
              <a:bodyPr wrap="square" lIns="91439" tIns="91439" rIns="91439" bIns="91439" numCol="1" anchor="t">
                <a:noAutofit/>
              </a:bodyPr>
              <a:lstStyle/>
              <a:p/>
            </p:txBody>
          </p:sp>
          <p:sp>
            <p:nvSpPr>
              <p:cNvPr id="67" name="图形8-3"/>
              <p:cNvSpPr/>
              <p:nvPr/>
            </p:nvSpPr>
            <p:spPr>
              <a:xfrm>
                <a:off x="17696490" y="6484828"/>
                <a:ext cx="589549" cy="671082"/>
              </a:xfrm>
              <a:custGeom>
                <a:avLst/>
                <a:gdLst/>
                <a:ahLst/>
                <a:cxnLst>
                  <a:cxn ang="0">
                    <a:pos x="wd2" y="hd2"/>
                  </a:cxn>
                  <a:cxn ang="5400000">
                    <a:pos x="wd2" y="hd2"/>
                  </a:cxn>
                  <a:cxn ang="10800000">
                    <a:pos x="wd2" y="hd2"/>
                  </a:cxn>
                  <a:cxn ang="16200000">
                    <a:pos x="wd2" y="hd2"/>
                  </a:cxn>
                </a:cxnLst>
                <a:rect l="0" t="0" r="r" b="b"/>
                <a:pathLst>
                  <a:path w="21600" h="21600" extrusionOk="0">
                    <a:moveTo>
                      <a:pt x="20736" y="15284"/>
                    </a:moveTo>
                    <a:cubicBezTo>
                      <a:pt x="20736" y="16042"/>
                      <a:pt x="20160" y="16800"/>
                      <a:pt x="19440" y="17179"/>
                    </a:cubicBezTo>
                    <a:cubicBezTo>
                      <a:pt x="19440" y="17305"/>
                      <a:pt x="19440" y="17558"/>
                      <a:pt x="19440" y="17684"/>
                    </a:cubicBezTo>
                    <a:cubicBezTo>
                      <a:pt x="19440" y="18695"/>
                      <a:pt x="18576" y="19579"/>
                      <a:pt x="17568" y="19832"/>
                    </a:cubicBezTo>
                    <a:cubicBezTo>
                      <a:pt x="17568" y="20084"/>
                      <a:pt x="17568" y="20337"/>
                      <a:pt x="17424" y="20589"/>
                    </a:cubicBezTo>
                    <a:cubicBezTo>
                      <a:pt x="16992" y="21347"/>
                      <a:pt x="15840" y="21600"/>
                      <a:pt x="14688" y="21600"/>
                    </a:cubicBezTo>
                    <a:cubicBezTo>
                      <a:pt x="14400" y="21600"/>
                      <a:pt x="13968" y="21600"/>
                      <a:pt x="13680" y="21600"/>
                    </a:cubicBezTo>
                    <a:cubicBezTo>
                      <a:pt x="12528" y="21474"/>
                      <a:pt x="10224" y="21347"/>
                      <a:pt x="7776" y="21095"/>
                    </a:cubicBezTo>
                    <a:cubicBezTo>
                      <a:pt x="7056" y="21095"/>
                      <a:pt x="6336" y="20968"/>
                      <a:pt x="5760" y="20968"/>
                    </a:cubicBezTo>
                    <a:cubicBezTo>
                      <a:pt x="4464" y="20968"/>
                      <a:pt x="3600" y="21095"/>
                      <a:pt x="3024" y="21221"/>
                    </a:cubicBezTo>
                    <a:cubicBezTo>
                      <a:pt x="0" y="12126"/>
                      <a:pt x="0" y="12126"/>
                      <a:pt x="0" y="12126"/>
                    </a:cubicBezTo>
                    <a:cubicBezTo>
                      <a:pt x="2016" y="10737"/>
                      <a:pt x="5328" y="7453"/>
                      <a:pt x="6480" y="5684"/>
                    </a:cubicBezTo>
                    <a:cubicBezTo>
                      <a:pt x="7200" y="3789"/>
                      <a:pt x="6912" y="1516"/>
                      <a:pt x="6912" y="1011"/>
                    </a:cubicBezTo>
                    <a:cubicBezTo>
                      <a:pt x="6768" y="126"/>
                      <a:pt x="8784" y="0"/>
                      <a:pt x="9072" y="0"/>
                    </a:cubicBezTo>
                    <a:cubicBezTo>
                      <a:pt x="10224" y="0"/>
                      <a:pt x="11520" y="1768"/>
                      <a:pt x="11232" y="5053"/>
                    </a:cubicBezTo>
                    <a:cubicBezTo>
                      <a:pt x="11088" y="5432"/>
                      <a:pt x="10944" y="6063"/>
                      <a:pt x="10944" y="6568"/>
                    </a:cubicBezTo>
                    <a:cubicBezTo>
                      <a:pt x="10944" y="7074"/>
                      <a:pt x="10944" y="7453"/>
                      <a:pt x="10800" y="7832"/>
                    </a:cubicBezTo>
                    <a:cubicBezTo>
                      <a:pt x="10800" y="9095"/>
                      <a:pt x="15984" y="9221"/>
                      <a:pt x="17712" y="9221"/>
                    </a:cubicBezTo>
                    <a:cubicBezTo>
                      <a:pt x="18144" y="9221"/>
                      <a:pt x="18288" y="9095"/>
                      <a:pt x="18288" y="9095"/>
                    </a:cubicBezTo>
                    <a:cubicBezTo>
                      <a:pt x="20160" y="9095"/>
                      <a:pt x="21600" y="10484"/>
                      <a:pt x="21600" y="12000"/>
                    </a:cubicBezTo>
                    <a:cubicBezTo>
                      <a:pt x="21600" y="12884"/>
                      <a:pt x="21168" y="13642"/>
                      <a:pt x="20592" y="14147"/>
                    </a:cubicBezTo>
                    <a:cubicBezTo>
                      <a:pt x="20736" y="14526"/>
                      <a:pt x="20736" y="14905"/>
                      <a:pt x="20736" y="15284"/>
                    </a:cubicBezTo>
                    <a:close/>
                  </a:path>
                </a:pathLst>
              </a:custGeom>
              <a:grpFill/>
              <a:ln w="12700" cap="flat">
                <a:noFill/>
                <a:miter lim="400000"/>
              </a:ln>
              <a:effectLst/>
            </p:spPr>
            <p:txBody>
              <a:bodyPr wrap="square" lIns="91439" tIns="91439" rIns="91439" bIns="91439" numCol="1" anchor="t">
                <a:noAutofit/>
              </a:bodyPr>
              <a:lstStyle/>
              <a:p/>
            </p:txBody>
          </p:sp>
        </p:grpSp>
        <p:sp>
          <p:nvSpPr>
            <p:cNvPr id="62" name="文本框 61"/>
            <p:cNvSpPr txBox="1"/>
            <p:nvPr/>
          </p:nvSpPr>
          <p:spPr>
            <a:xfrm>
              <a:off x="2404454" y="3063919"/>
              <a:ext cx="8995431" cy="429895"/>
            </a:xfrm>
            <a:prstGeom prst="rect">
              <a:avLst/>
            </a:prstGeom>
          </p:spPr>
          <p:txBody>
            <a:bodyPr wrap="square">
              <a:spAutoFit/>
            </a:bodyPr>
            <a:lstStyle>
              <a:defPPr>
                <a:defRPr lang="zh-CN"/>
              </a:defPPr>
              <a:lvl1pPr>
                <a:defRPr sz="2000">
                  <a:latin typeface="+mn-ea"/>
                  <a:cs typeface="宋体" panose="02010600030101010101" pitchFamily="2" charset="-122"/>
                </a:defRPr>
              </a:lvl1pPr>
            </a:lstStyle>
            <a:p>
              <a:r>
                <a:rPr lang="zh-CN" altLang="zh-CN" sz="2200" dirty="0">
                  <a:latin typeface="汉仪文黑-75简" panose="00020600040101010101" charset="-122"/>
                  <a:ea typeface="汉仪文黑-55简" panose="00020600040101010101" charset="-122"/>
                </a:rPr>
                <a:t>具体审批流程参照《财务审批流程》</a:t>
              </a:r>
              <a:r>
                <a:rPr lang="zh-CN" altLang="en-US" sz="2200" dirty="0">
                  <a:latin typeface="汉仪文黑-75简" panose="00020600040101010101" charset="-122"/>
                  <a:ea typeface="汉仪文黑-55简" panose="00020600040101010101" charset="-122"/>
                </a:rPr>
                <a:t>；</a:t>
              </a:r>
              <a:endParaRPr lang="zh-CN" altLang="en-US" sz="2200" dirty="0">
                <a:latin typeface="汉仪文黑-75简" panose="00020600040101010101" charset="-122"/>
                <a:ea typeface="汉仪文黑-55简" panose="00020600040101010101" charset="-122"/>
              </a:endParaRPr>
            </a:p>
          </p:txBody>
        </p:sp>
        <p:sp>
          <p:nvSpPr>
            <p:cNvPr id="63" name="文本框 62"/>
            <p:cNvSpPr txBox="1"/>
            <p:nvPr/>
          </p:nvSpPr>
          <p:spPr>
            <a:xfrm>
              <a:off x="2404452" y="4246045"/>
              <a:ext cx="8995431" cy="429895"/>
            </a:xfrm>
            <a:prstGeom prst="rect">
              <a:avLst/>
            </a:prstGeom>
          </p:spPr>
          <p:txBody>
            <a:bodyPr wrap="square">
              <a:spAutoFit/>
            </a:bodyPr>
            <a:lstStyle>
              <a:defPPr>
                <a:defRPr lang="zh-CN"/>
              </a:defPPr>
              <a:lvl1pPr>
                <a:defRPr sz="2000">
                  <a:latin typeface="+mn-ea"/>
                  <a:cs typeface="宋体" panose="02010600030101010101" pitchFamily="2" charset="-122"/>
                </a:defRPr>
              </a:lvl1pPr>
            </a:lstStyle>
            <a:p>
              <a:r>
                <a:rPr lang="zh-CN" altLang="zh-CN" sz="2200" dirty="0">
                  <a:solidFill>
                    <a:srgbClr val="FF0000"/>
                  </a:solidFill>
                  <a:latin typeface="汉仪文黑-75简" panose="00020600040101010101" charset="-122"/>
                  <a:ea typeface="汉仪文黑-55简" panose="00020600040101010101" charset="-122"/>
                </a:rPr>
                <a:t>每月</a:t>
              </a:r>
              <a:r>
                <a:rPr lang="en-US" altLang="zh-CN" sz="2200" dirty="0">
                  <a:solidFill>
                    <a:srgbClr val="FF0000"/>
                  </a:solidFill>
                  <a:latin typeface="汉仪文黑-75简" panose="00020600040101010101" charset="-122"/>
                  <a:ea typeface="汉仪文黑-55简" panose="00020600040101010101" charset="-122"/>
                </a:rPr>
                <a:t>12</a:t>
              </a:r>
              <a:r>
                <a:rPr lang="zh-CN" altLang="zh-CN" sz="2200" dirty="0">
                  <a:solidFill>
                    <a:srgbClr val="FF0000"/>
                  </a:solidFill>
                  <a:latin typeface="汉仪文黑-75简" panose="00020600040101010101" charset="-122"/>
                  <a:ea typeface="汉仪文黑-55简" panose="00020600040101010101" charset="-122"/>
                </a:rPr>
                <a:t>日</a:t>
              </a:r>
              <a:r>
                <a:rPr lang="zh-CN" altLang="zh-CN" sz="2200" dirty="0">
                  <a:latin typeface="汉仪文黑-75简" panose="00020600040101010101" charset="-122"/>
                  <a:ea typeface="汉仪文黑-55简" panose="00020600040101010101" charset="-122"/>
                </a:rPr>
                <a:t>由财务部通过银行代发形式支付工资；</a:t>
              </a:r>
              <a:endParaRPr lang="zh-CN" altLang="en-US" sz="2200" dirty="0">
                <a:latin typeface="汉仪文黑-75简" panose="00020600040101010101" charset="-122"/>
                <a:ea typeface="汉仪文黑-55简" panose="00020600040101010101" charset="-122"/>
              </a:endParaRPr>
            </a:p>
          </p:txBody>
        </p:sp>
        <p:sp>
          <p:nvSpPr>
            <p:cNvPr id="64" name="文本框 63"/>
            <p:cNvSpPr txBox="1"/>
            <p:nvPr/>
          </p:nvSpPr>
          <p:spPr>
            <a:xfrm>
              <a:off x="2404453" y="5429250"/>
              <a:ext cx="8995431" cy="429895"/>
            </a:xfrm>
            <a:prstGeom prst="rect">
              <a:avLst/>
            </a:prstGeom>
          </p:spPr>
          <p:txBody>
            <a:bodyPr wrap="square">
              <a:spAutoFit/>
            </a:bodyPr>
            <a:lstStyle>
              <a:defPPr>
                <a:defRPr lang="zh-CN"/>
              </a:defPPr>
              <a:lvl1pPr>
                <a:defRPr sz="2000">
                  <a:latin typeface="+mn-ea"/>
                  <a:cs typeface="宋体" panose="02010600030101010101" pitchFamily="2" charset="-122"/>
                </a:defRPr>
              </a:lvl1pPr>
            </a:lstStyle>
            <a:p>
              <a:r>
                <a:rPr lang="zh-CN" altLang="zh-CN" sz="2200" dirty="0">
                  <a:solidFill>
                    <a:srgbClr val="FF0000"/>
                  </a:solidFill>
                  <a:latin typeface="汉仪文黑-75简" panose="00020600040101010101" charset="-122"/>
                  <a:ea typeface="汉仪文黑-55简" panose="00020600040101010101" charset="-122"/>
                </a:rPr>
                <a:t>每月</a:t>
              </a:r>
              <a:r>
                <a:rPr lang="en-US" altLang="zh-CN" sz="2200" dirty="0">
                  <a:solidFill>
                    <a:srgbClr val="FF0000"/>
                  </a:solidFill>
                  <a:latin typeface="汉仪文黑-75简" panose="00020600040101010101" charset="-122"/>
                  <a:ea typeface="汉仪文黑-55简" panose="00020600040101010101" charset="-122"/>
                </a:rPr>
                <a:t>12-25</a:t>
              </a:r>
              <a:r>
                <a:rPr lang="zh-CN" altLang="zh-CN" sz="2200" dirty="0">
                  <a:solidFill>
                    <a:srgbClr val="FF0000"/>
                  </a:solidFill>
                  <a:latin typeface="汉仪文黑-75简" panose="00020600040101010101" charset="-122"/>
                  <a:ea typeface="汉仪文黑-55简" panose="00020600040101010101" charset="-122"/>
                </a:rPr>
                <a:t>日</a:t>
              </a:r>
              <a:r>
                <a:rPr lang="zh-CN" altLang="zh-CN" sz="2200" dirty="0">
                  <a:latin typeface="汉仪文黑-75简" panose="00020600040101010101" charset="-122"/>
                  <a:ea typeface="汉仪文黑-55简" panose="00020600040101010101" charset="-122"/>
                </a:rPr>
                <a:t>员工到人事部领工资条并与工资卡内资金进行核实。 　</a:t>
              </a:r>
              <a:endParaRPr lang="zh-CN" altLang="en-US" sz="2200" dirty="0">
                <a:latin typeface="汉仪文黑-75简" panose="00020600040101010101" charset="-122"/>
                <a:ea typeface="汉仪文黑-55简" panose="0002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 y="98494"/>
            <a:ext cx="12192001" cy="744166"/>
            <a:chOff x="-1" y="98494"/>
            <a:chExt cx="12192001" cy="744166"/>
          </a:xfrm>
        </p:grpSpPr>
        <p:grpSp>
          <p:nvGrpSpPr>
            <p:cNvPr id="8" name="组合 7"/>
            <p:cNvGrpSpPr/>
            <p:nvPr/>
          </p:nvGrpSpPr>
          <p:grpSpPr>
            <a:xfrm>
              <a:off x="-1" y="770660"/>
              <a:ext cx="12192001" cy="72000"/>
              <a:chOff x="-1" y="758480"/>
              <a:chExt cx="12192001" cy="72000"/>
            </a:xfrm>
          </p:grpSpPr>
          <p:cxnSp>
            <p:nvCxnSpPr>
              <p:cNvPr id="6" name="直接连接符 5"/>
              <p:cNvCxnSpPr/>
              <p:nvPr/>
            </p:nvCxnSpPr>
            <p:spPr>
              <a:xfrm>
                <a:off x="-1" y="794480"/>
                <a:ext cx="121920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圆角 6"/>
              <p:cNvSpPr/>
              <p:nvPr/>
            </p:nvSpPr>
            <p:spPr>
              <a:xfrm>
                <a:off x="8259580" y="758480"/>
                <a:ext cx="3932420" cy="72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109111" y="155644"/>
              <a:ext cx="4719018" cy="582358"/>
              <a:chOff x="109111" y="155644"/>
              <a:chExt cx="4719018" cy="582358"/>
            </a:xfrm>
          </p:grpSpPr>
          <p:sp>
            <p:nvSpPr>
              <p:cNvPr id="9" name="文本框 8"/>
              <p:cNvSpPr txBox="1"/>
              <p:nvPr/>
            </p:nvSpPr>
            <p:spPr>
              <a:xfrm>
                <a:off x="887747" y="190083"/>
                <a:ext cx="3940382" cy="491490"/>
              </a:xfrm>
              <a:prstGeom prst="rect">
                <a:avLst/>
              </a:prstGeom>
              <a:noFill/>
            </p:spPr>
            <p:txBody>
              <a:bodyPr wrap="none" rtlCol="0">
                <a:spAutoFit/>
              </a:bodyPr>
              <a:lstStyle/>
              <a:p>
                <a:pPr lvl="0" algn="l">
                  <a:buClrTx/>
                  <a:buSzTx/>
                  <a:buFontTx/>
                </a:pPr>
                <a:r>
                  <a:rPr lang="zh-CN" altLang="en-US" sz="2600" dirty="0">
                    <a:latin typeface="汉仪旗黑-60简" panose="00020600040101010101" charset="-122"/>
                    <a:ea typeface="汉仪旗黑-60简" panose="00020600040101010101" charset="-122"/>
                    <a:cs typeface="宋体" panose="02010600030101010101" pitchFamily="2" charset="-122"/>
                    <a:sym typeface="+mn-ea"/>
                  </a:rPr>
                  <a:t>社会保险费用制度及流程</a:t>
                </a:r>
                <a:endParaRPr lang="zh-CN" altLang="en-US" sz="2600" dirty="0">
                  <a:latin typeface="汉仪旗黑-60简" panose="00020600040101010101" charset="-122"/>
                  <a:ea typeface="汉仪旗黑-60简" panose="00020600040101010101" charset="-122"/>
                  <a:cs typeface="宋体" panose="02010600030101010101" pitchFamily="2" charset="-122"/>
                  <a:sym typeface="+mn-ea"/>
                </a:endParaRPr>
              </a:p>
            </p:txBody>
          </p:sp>
          <p:sp>
            <p:nvSpPr>
              <p:cNvPr id="14" name="文本框 13"/>
              <p:cNvSpPr txBox="1"/>
              <p:nvPr/>
            </p:nvSpPr>
            <p:spPr>
              <a:xfrm>
                <a:off x="109111" y="155644"/>
                <a:ext cx="781478" cy="582358"/>
              </a:xfrm>
              <a:prstGeom prst="rect">
                <a:avLst/>
              </a:prstGeom>
              <a:noFill/>
            </p:spPr>
            <p:txBody>
              <a:bodyPr wrap="none" rtlCol="0">
                <a:spAutoFit/>
              </a:bodyPr>
              <a:lstStyle/>
              <a:p>
                <a:r>
                  <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rPr>
                  <a:t>3.2</a:t>
                </a:r>
                <a:endPar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sp>
          <p:nvSpPr>
            <p:cNvPr id="16" name="文本框 15"/>
            <p:cNvSpPr txBox="1"/>
            <p:nvPr/>
          </p:nvSpPr>
          <p:spPr>
            <a:xfrm>
              <a:off x="11107622" y="98494"/>
              <a:ext cx="932180" cy="521970"/>
            </a:xfrm>
            <a:prstGeom prst="rect">
              <a:avLst/>
            </a:prstGeom>
            <a:noFill/>
          </p:spPr>
          <p:txBody>
            <a:bodyPr wrap="none" rtlCol="0">
              <a:spAutoFit/>
            </a:bodyPr>
            <a:lstStyle/>
            <a:p>
              <a:r>
                <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rPr>
                <a:t>logo</a:t>
              </a:r>
              <a:endPar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grpSp>
        <p:nvGrpSpPr>
          <p:cNvPr id="2" name="组合 1"/>
          <p:cNvGrpSpPr/>
          <p:nvPr/>
        </p:nvGrpSpPr>
        <p:grpSpPr>
          <a:xfrm>
            <a:off x="852166" y="1929671"/>
            <a:ext cx="10487667" cy="3864640"/>
            <a:chOff x="852166" y="1929671"/>
            <a:chExt cx="10487667" cy="3864640"/>
          </a:xfrm>
        </p:grpSpPr>
        <p:grpSp>
          <p:nvGrpSpPr>
            <p:cNvPr id="53" name="组合 52"/>
            <p:cNvGrpSpPr/>
            <p:nvPr/>
          </p:nvGrpSpPr>
          <p:grpSpPr>
            <a:xfrm>
              <a:off x="852166" y="1929671"/>
              <a:ext cx="3134191" cy="3864640"/>
              <a:chOff x="852166" y="1621760"/>
              <a:chExt cx="3134191" cy="3864640"/>
            </a:xfrm>
            <a:effectLst>
              <a:outerShdw blurRad="114300" dist="50800" dir="2700000" algn="tl" rotWithShape="0">
                <a:prstClr val="black">
                  <a:alpha val="22000"/>
                </a:prstClr>
              </a:outerShdw>
            </a:effectLst>
          </p:grpSpPr>
          <p:sp>
            <p:nvSpPr>
              <p:cNvPr id="133" name="矩形 132"/>
              <p:cNvSpPr/>
              <p:nvPr/>
            </p:nvSpPr>
            <p:spPr>
              <a:xfrm>
                <a:off x="852166" y="1621760"/>
                <a:ext cx="3134191" cy="3760468"/>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p:cNvSpPr/>
              <p:nvPr/>
            </p:nvSpPr>
            <p:spPr>
              <a:xfrm flipV="1">
                <a:off x="852166" y="5382228"/>
                <a:ext cx="3134191" cy="104172"/>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4528904" y="1929671"/>
              <a:ext cx="3134191" cy="3864640"/>
              <a:chOff x="852166" y="1621760"/>
              <a:chExt cx="3134191" cy="3864640"/>
            </a:xfrm>
            <a:effectLst>
              <a:outerShdw blurRad="114300" dist="50800" dir="2700000" algn="tl" rotWithShape="0">
                <a:prstClr val="black">
                  <a:alpha val="22000"/>
                </a:prstClr>
              </a:outerShdw>
            </a:effectLst>
          </p:grpSpPr>
          <p:sp>
            <p:nvSpPr>
              <p:cNvPr id="131" name="矩形 130"/>
              <p:cNvSpPr/>
              <p:nvPr/>
            </p:nvSpPr>
            <p:spPr>
              <a:xfrm>
                <a:off x="852166" y="1621760"/>
                <a:ext cx="3134191" cy="3760468"/>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2" name="矩形 131"/>
              <p:cNvSpPr/>
              <p:nvPr/>
            </p:nvSpPr>
            <p:spPr>
              <a:xfrm flipV="1">
                <a:off x="852166" y="5382228"/>
                <a:ext cx="3134191" cy="104172"/>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5" name="组合 54"/>
            <p:cNvGrpSpPr/>
            <p:nvPr/>
          </p:nvGrpSpPr>
          <p:grpSpPr>
            <a:xfrm>
              <a:off x="8205642" y="1929671"/>
              <a:ext cx="3134191" cy="3864640"/>
              <a:chOff x="8205642" y="1621760"/>
              <a:chExt cx="3134191" cy="3864640"/>
            </a:xfrm>
            <a:effectLst>
              <a:outerShdw blurRad="114300" dist="50800" dir="2700000" algn="tl" rotWithShape="0">
                <a:prstClr val="black">
                  <a:alpha val="22000"/>
                </a:prstClr>
              </a:outerShdw>
            </a:effectLst>
          </p:grpSpPr>
          <p:sp>
            <p:nvSpPr>
              <p:cNvPr id="129" name="矩形 128"/>
              <p:cNvSpPr/>
              <p:nvPr/>
            </p:nvSpPr>
            <p:spPr>
              <a:xfrm>
                <a:off x="8205642" y="1621760"/>
                <a:ext cx="3134191" cy="3760468"/>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0" name="矩形 129"/>
              <p:cNvSpPr/>
              <p:nvPr/>
            </p:nvSpPr>
            <p:spPr>
              <a:xfrm flipV="1">
                <a:off x="8205642" y="5382228"/>
                <a:ext cx="3134191" cy="104172"/>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88" name="组合 87"/>
            <p:cNvGrpSpPr/>
            <p:nvPr/>
          </p:nvGrpSpPr>
          <p:grpSpPr>
            <a:xfrm>
              <a:off x="2200052" y="2310718"/>
              <a:ext cx="483785" cy="557220"/>
              <a:chOff x="5300450" y="6856026"/>
              <a:chExt cx="411446" cy="473900"/>
            </a:xfrm>
            <a:solidFill>
              <a:schemeClr val="accent1"/>
            </a:solidFill>
          </p:grpSpPr>
          <p:sp>
            <p:nvSpPr>
              <p:cNvPr id="106" name="图形252"/>
              <p:cNvSpPr/>
              <p:nvPr/>
            </p:nvSpPr>
            <p:spPr>
              <a:xfrm>
                <a:off x="5397313" y="6856026"/>
                <a:ext cx="72908" cy="91811"/>
              </a:xfrm>
              <a:prstGeom prst="ellipse">
                <a:avLst/>
              </a:prstGeom>
              <a:grpFill/>
              <a:ln w="12700" cap="flat">
                <a:noFill/>
                <a:miter lim="400000"/>
              </a:ln>
              <a:effectLst/>
            </p:spPr>
            <p:txBody>
              <a:bodyPr wrap="square" lIns="91439" tIns="91439" rIns="91439" bIns="91439" numCol="1" anchor="t">
                <a:noAutofit/>
              </a:bodyPr>
              <a:lstStyle/>
              <a:p/>
            </p:txBody>
          </p:sp>
          <p:sp>
            <p:nvSpPr>
              <p:cNvPr id="107" name="图形253"/>
              <p:cNvSpPr/>
              <p:nvPr/>
            </p:nvSpPr>
            <p:spPr>
              <a:xfrm>
                <a:off x="5300450" y="6955937"/>
                <a:ext cx="262931" cy="373989"/>
              </a:xfrm>
              <a:custGeom>
                <a:avLst/>
                <a:gdLst/>
                <a:ahLst/>
                <a:cxnLst>
                  <a:cxn ang="0">
                    <a:pos x="wd2" y="hd2"/>
                  </a:cxn>
                  <a:cxn ang="5400000">
                    <a:pos x="wd2" y="hd2"/>
                  </a:cxn>
                  <a:cxn ang="10800000">
                    <a:pos x="wd2" y="hd2"/>
                  </a:cxn>
                  <a:cxn ang="16200000">
                    <a:pos x="wd2" y="hd2"/>
                  </a:cxn>
                </a:cxnLst>
                <a:rect l="0" t="0" r="r" b="b"/>
                <a:pathLst>
                  <a:path w="21462" h="21600" extrusionOk="0">
                    <a:moveTo>
                      <a:pt x="21324" y="5278"/>
                    </a:moveTo>
                    <a:cubicBezTo>
                      <a:pt x="21324" y="4398"/>
                      <a:pt x="21462" y="3030"/>
                      <a:pt x="21462" y="3323"/>
                    </a:cubicBezTo>
                    <a:cubicBezTo>
                      <a:pt x="21462" y="3323"/>
                      <a:pt x="21462" y="3323"/>
                      <a:pt x="21462" y="3323"/>
                    </a:cubicBezTo>
                    <a:cubicBezTo>
                      <a:pt x="21324" y="3225"/>
                      <a:pt x="21324" y="3225"/>
                      <a:pt x="21324" y="3225"/>
                    </a:cubicBezTo>
                    <a:cubicBezTo>
                      <a:pt x="21047" y="3030"/>
                      <a:pt x="21047" y="3030"/>
                      <a:pt x="21047" y="3030"/>
                    </a:cubicBezTo>
                    <a:cubicBezTo>
                      <a:pt x="20354" y="2639"/>
                      <a:pt x="20354" y="2639"/>
                      <a:pt x="20354" y="2639"/>
                    </a:cubicBezTo>
                    <a:cubicBezTo>
                      <a:pt x="18831" y="1955"/>
                      <a:pt x="18831" y="1955"/>
                      <a:pt x="18831" y="1955"/>
                    </a:cubicBezTo>
                    <a:cubicBezTo>
                      <a:pt x="15924" y="391"/>
                      <a:pt x="15924" y="391"/>
                      <a:pt x="15924" y="391"/>
                    </a:cubicBezTo>
                    <a:cubicBezTo>
                      <a:pt x="15647" y="195"/>
                      <a:pt x="15231" y="195"/>
                      <a:pt x="14954" y="98"/>
                    </a:cubicBezTo>
                    <a:cubicBezTo>
                      <a:pt x="14954" y="98"/>
                      <a:pt x="14954" y="98"/>
                      <a:pt x="14954" y="98"/>
                    </a:cubicBezTo>
                    <a:cubicBezTo>
                      <a:pt x="14400" y="98"/>
                      <a:pt x="13847" y="98"/>
                      <a:pt x="13431" y="0"/>
                    </a:cubicBezTo>
                    <a:cubicBezTo>
                      <a:pt x="13431" y="98"/>
                      <a:pt x="13431" y="98"/>
                      <a:pt x="13431" y="98"/>
                    </a:cubicBezTo>
                    <a:cubicBezTo>
                      <a:pt x="14677" y="880"/>
                      <a:pt x="14677" y="880"/>
                      <a:pt x="14677" y="880"/>
                    </a:cubicBezTo>
                    <a:cubicBezTo>
                      <a:pt x="13154" y="1368"/>
                      <a:pt x="13154" y="1368"/>
                      <a:pt x="13154" y="1368"/>
                    </a:cubicBezTo>
                    <a:cubicBezTo>
                      <a:pt x="13847" y="2248"/>
                      <a:pt x="13847" y="2248"/>
                      <a:pt x="13847" y="2248"/>
                    </a:cubicBezTo>
                    <a:cubicBezTo>
                      <a:pt x="11908" y="5376"/>
                      <a:pt x="11908" y="5376"/>
                      <a:pt x="11908" y="5376"/>
                    </a:cubicBezTo>
                    <a:cubicBezTo>
                      <a:pt x="11631" y="1075"/>
                      <a:pt x="11631" y="1075"/>
                      <a:pt x="11631" y="1075"/>
                    </a:cubicBezTo>
                    <a:cubicBezTo>
                      <a:pt x="11908" y="880"/>
                      <a:pt x="11908" y="880"/>
                      <a:pt x="11908" y="880"/>
                    </a:cubicBezTo>
                    <a:cubicBezTo>
                      <a:pt x="11493" y="0"/>
                      <a:pt x="11493" y="0"/>
                      <a:pt x="11493" y="0"/>
                    </a:cubicBezTo>
                    <a:cubicBezTo>
                      <a:pt x="10247" y="0"/>
                      <a:pt x="10247" y="0"/>
                      <a:pt x="10247" y="0"/>
                    </a:cubicBezTo>
                    <a:cubicBezTo>
                      <a:pt x="9831" y="880"/>
                      <a:pt x="9831" y="880"/>
                      <a:pt x="9831" y="880"/>
                    </a:cubicBezTo>
                    <a:cubicBezTo>
                      <a:pt x="10108" y="1075"/>
                      <a:pt x="10108" y="1075"/>
                      <a:pt x="10108" y="1075"/>
                    </a:cubicBezTo>
                    <a:cubicBezTo>
                      <a:pt x="9831" y="5376"/>
                      <a:pt x="9831" y="5376"/>
                      <a:pt x="9831" y="5376"/>
                    </a:cubicBezTo>
                    <a:cubicBezTo>
                      <a:pt x="7893" y="2248"/>
                      <a:pt x="7893" y="2248"/>
                      <a:pt x="7893" y="2248"/>
                    </a:cubicBezTo>
                    <a:cubicBezTo>
                      <a:pt x="8585" y="1368"/>
                      <a:pt x="8585" y="1368"/>
                      <a:pt x="8585" y="1368"/>
                    </a:cubicBezTo>
                    <a:cubicBezTo>
                      <a:pt x="7062" y="880"/>
                      <a:pt x="7062" y="880"/>
                      <a:pt x="7062" y="880"/>
                    </a:cubicBezTo>
                    <a:cubicBezTo>
                      <a:pt x="8308" y="98"/>
                      <a:pt x="8308" y="98"/>
                      <a:pt x="8308" y="98"/>
                    </a:cubicBezTo>
                    <a:cubicBezTo>
                      <a:pt x="8308" y="0"/>
                      <a:pt x="8308" y="0"/>
                      <a:pt x="8308" y="0"/>
                    </a:cubicBezTo>
                    <a:cubicBezTo>
                      <a:pt x="7893" y="98"/>
                      <a:pt x="7339" y="98"/>
                      <a:pt x="6785" y="98"/>
                    </a:cubicBezTo>
                    <a:cubicBezTo>
                      <a:pt x="6785" y="98"/>
                      <a:pt x="6785" y="98"/>
                      <a:pt x="6647" y="195"/>
                    </a:cubicBezTo>
                    <a:cubicBezTo>
                      <a:pt x="6231" y="195"/>
                      <a:pt x="5816" y="293"/>
                      <a:pt x="5400" y="586"/>
                    </a:cubicBezTo>
                    <a:cubicBezTo>
                      <a:pt x="277" y="4496"/>
                      <a:pt x="277" y="4496"/>
                      <a:pt x="277" y="4496"/>
                    </a:cubicBezTo>
                    <a:cubicBezTo>
                      <a:pt x="277" y="4496"/>
                      <a:pt x="277" y="4496"/>
                      <a:pt x="277" y="4496"/>
                    </a:cubicBezTo>
                    <a:cubicBezTo>
                      <a:pt x="277" y="4496"/>
                      <a:pt x="277" y="4496"/>
                      <a:pt x="277" y="4496"/>
                    </a:cubicBezTo>
                    <a:cubicBezTo>
                      <a:pt x="-138" y="7526"/>
                      <a:pt x="139" y="5376"/>
                      <a:pt x="0" y="6060"/>
                    </a:cubicBezTo>
                    <a:cubicBezTo>
                      <a:pt x="0" y="6060"/>
                      <a:pt x="0" y="6060"/>
                      <a:pt x="0" y="6060"/>
                    </a:cubicBezTo>
                    <a:cubicBezTo>
                      <a:pt x="0" y="6060"/>
                      <a:pt x="0" y="6060"/>
                      <a:pt x="0" y="6060"/>
                    </a:cubicBezTo>
                    <a:cubicBezTo>
                      <a:pt x="139" y="6060"/>
                      <a:pt x="139" y="6060"/>
                      <a:pt x="139" y="6060"/>
                    </a:cubicBezTo>
                    <a:cubicBezTo>
                      <a:pt x="139" y="6157"/>
                      <a:pt x="139" y="6157"/>
                      <a:pt x="139" y="6157"/>
                    </a:cubicBezTo>
                    <a:cubicBezTo>
                      <a:pt x="277" y="6255"/>
                      <a:pt x="277" y="6255"/>
                      <a:pt x="277" y="6255"/>
                    </a:cubicBezTo>
                    <a:cubicBezTo>
                      <a:pt x="416" y="6548"/>
                      <a:pt x="416" y="6548"/>
                      <a:pt x="416" y="6548"/>
                    </a:cubicBezTo>
                    <a:cubicBezTo>
                      <a:pt x="831" y="7135"/>
                      <a:pt x="831" y="7135"/>
                      <a:pt x="831" y="7135"/>
                    </a:cubicBezTo>
                    <a:cubicBezTo>
                      <a:pt x="1662" y="8308"/>
                      <a:pt x="1662" y="8308"/>
                      <a:pt x="1662" y="8308"/>
                    </a:cubicBezTo>
                    <a:cubicBezTo>
                      <a:pt x="3462" y="10653"/>
                      <a:pt x="3462" y="10653"/>
                      <a:pt x="3462" y="10653"/>
                    </a:cubicBezTo>
                    <a:cubicBezTo>
                      <a:pt x="4154" y="10458"/>
                      <a:pt x="4985" y="10165"/>
                      <a:pt x="5677" y="9871"/>
                    </a:cubicBezTo>
                    <a:cubicBezTo>
                      <a:pt x="5677" y="10360"/>
                      <a:pt x="5677" y="10849"/>
                      <a:pt x="5677" y="11338"/>
                    </a:cubicBezTo>
                    <a:cubicBezTo>
                      <a:pt x="5677" y="11338"/>
                      <a:pt x="5677" y="11435"/>
                      <a:pt x="5677" y="11435"/>
                    </a:cubicBezTo>
                    <a:cubicBezTo>
                      <a:pt x="5816" y="11435"/>
                      <a:pt x="5954" y="11435"/>
                      <a:pt x="6093" y="11435"/>
                    </a:cubicBezTo>
                    <a:cubicBezTo>
                      <a:pt x="6508" y="21600"/>
                      <a:pt x="6508" y="21600"/>
                      <a:pt x="6508" y="21600"/>
                    </a:cubicBezTo>
                    <a:cubicBezTo>
                      <a:pt x="10662" y="21600"/>
                      <a:pt x="10662" y="21600"/>
                      <a:pt x="10662" y="21600"/>
                    </a:cubicBezTo>
                    <a:cubicBezTo>
                      <a:pt x="10662" y="20329"/>
                      <a:pt x="10662" y="18668"/>
                      <a:pt x="10662" y="17006"/>
                    </a:cubicBezTo>
                    <a:cubicBezTo>
                      <a:pt x="10108" y="16029"/>
                      <a:pt x="9831" y="14954"/>
                      <a:pt x="9831" y="13879"/>
                    </a:cubicBezTo>
                    <a:cubicBezTo>
                      <a:pt x="9831" y="9285"/>
                      <a:pt x="14954" y="5571"/>
                      <a:pt x="21324" y="5278"/>
                    </a:cubicBezTo>
                    <a:close/>
                    <a:moveTo>
                      <a:pt x="15785" y="4203"/>
                    </a:moveTo>
                    <a:cubicBezTo>
                      <a:pt x="15785" y="3910"/>
                      <a:pt x="15785" y="3714"/>
                      <a:pt x="15785" y="3421"/>
                    </a:cubicBezTo>
                    <a:cubicBezTo>
                      <a:pt x="16616" y="3910"/>
                      <a:pt x="16616" y="3910"/>
                      <a:pt x="16616" y="3910"/>
                    </a:cubicBezTo>
                    <a:cubicBezTo>
                      <a:pt x="17031" y="4203"/>
                      <a:pt x="17031" y="4203"/>
                      <a:pt x="17031" y="4203"/>
                    </a:cubicBezTo>
                    <a:cubicBezTo>
                      <a:pt x="13293" y="5669"/>
                      <a:pt x="13293" y="5669"/>
                      <a:pt x="13293" y="5669"/>
                    </a:cubicBezTo>
                    <a:cubicBezTo>
                      <a:pt x="13016" y="5278"/>
                      <a:pt x="13016" y="5278"/>
                      <a:pt x="13016" y="5278"/>
                    </a:cubicBezTo>
                    <a:lnTo>
                      <a:pt x="15785" y="4203"/>
                    </a:lnTo>
                    <a:close/>
                    <a:moveTo>
                      <a:pt x="5816" y="7624"/>
                    </a:moveTo>
                    <a:cubicBezTo>
                      <a:pt x="5262" y="7037"/>
                      <a:pt x="5262" y="7037"/>
                      <a:pt x="5262" y="7037"/>
                    </a:cubicBezTo>
                    <a:cubicBezTo>
                      <a:pt x="4293" y="5864"/>
                      <a:pt x="4293" y="5864"/>
                      <a:pt x="4293" y="5864"/>
                    </a:cubicBezTo>
                    <a:cubicBezTo>
                      <a:pt x="4016" y="5473"/>
                      <a:pt x="4016" y="5473"/>
                      <a:pt x="4016" y="5473"/>
                    </a:cubicBezTo>
                    <a:cubicBezTo>
                      <a:pt x="5954" y="3910"/>
                      <a:pt x="5954" y="3910"/>
                      <a:pt x="5954" y="3910"/>
                    </a:cubicBezTo>
                    <a:cubicBezTo>
                      <a:pt x="5816" y="5180"/>
                      <a:pt x="5816" y="6353"/>
                      <a:pt x="5816" y="7624"/>
                    </a:cubicBezTo>
                    <a:close/>
                  </a:path>
                </a:pathLst>
              </a:custGeom>
              <a:grpFill/>
              <a:ln w="12700" cap="flat">
                <a:noFill/>
                <a:miter lim="400000"/>
              </a:ln>
              <a:effectLst/>
            </p:spPr>
            <p:txBody>
              <a:bodyPr wrap="square" lIns="91439" tIns="91439" rIns="91439" bIns="91439" numCol="1" anchor="t">
                <a:noAutofit/>
              </a:bodyPr>
              <a:lstStyle/>
              <a:p/>
            </p:txBody>
          </p:sp>
          <p:sp>
            <p:nvSpPr>
              <p:cNvPr id="108" name="图形254"/>
              <p:cNvSpPr/>
              <p:nvPr/>
            </p:nvSpPr>
            <p:spPr>
              <a:xfrm>
                <a:off x="5439167" y="7266468"/>
                <a:ext cx="52657" cy="634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97" y="21600"/>
                      <a:pt x="697" y="21600"/>
                      <a:pt x="697" y="21600"/>
                    </a:cubicBezTo>
                    <a:cubicBezTo>
                      <a:pt x="21600" y="21600"/>
                      <a:pt x="21600" y="21600"/>
                      <a:pt x="21600" y="21600"/>
                    </a:cubicBezTo>
                    <a:cubicBezTo>
                      <a:pt x="21600" y="21016"/>
                      <a:pt x="21600" y="20432"/>
                      <a:pt x="21600" y="19265"/>
                    </a:cubicBezTo>
                    <a:cubicBezTo>
                      <a:pt x="12542" y="14595"/>
                      <a:pt x="4877" y="8173"/>
                      <a:pt x="0" y="0"/>
                    </a:cubicBezTo>
                    <a:close/>
                  </a:path>
                </a:pathLst>
              </a:custGeom>
              <a:grpFill/>
              <a:ln w="12700" cap="flat">
                <a:noFill/>
                <a:miter lim="400000"/>
              </a:ln>
              <a:effectLst/>
            </p:spPr>
            <p:txBody>
              <a:bodyPr wrap="square" lIns="91439" tIns="91439" rIns="91439" bIns="91439" numCol="1" anchor="t">
                <a:noAutofit/>
              </a:bodyPr>
              <a:lstStyle/>
              <a:p/>
            </p:txBody>
          </p:sp>
          <p:sp>
            <p:nvSpPr>
              <p:cNvPr id="109" name="图形255"/>
              <p:cNvSpPr/>
              <p:nvPr/>
            </p:nvSpPr>
            <p:spPr>
              <a:xfrm>
                <a:off x="5557980" y="7055847"/>
                <a:ext cx="45905" cy="36454"/>
              </a:xfrm>
              <a:custGeom>
                <a:avLst/>
                <a:gdLst/>
                <a:ahLst/>
                <a:cxnLst>
                  <a:cxn ang="0">
                    <a:pos x="wd2" y="hd2"/>
                  </a:cxn>
                  <a:cxn ang="5400000">
                    <a:pos x="wd2" y="hd2"/>
                  </a:cxn>
                  <a:cxn ang="10800000">
                    <a:pos x="wd2" y="hd2"/>
                  </a:cxn>
                  <a:cxn ang="16200000">
                    <a:pos x="wd2" y="hd2"/>
                  </a:cxn>
                </a:cxnLst>
                <a:rect l="0" t="0" r="r" b="b"/>
                <a:pathLst>
                  <a:path w="21600" h="21600" extrusionOk="0">
                    <a:moveTo>
                      <a:pt x="18424" y="0"/>
                    </a:moveTo>
                    <a:lnTo>
                      <a:pt x="2541" y="0"/>
                    </a:lnTo>
                    <a:lnTo>
                      <a:pt x="0" y="21600"/>
                    </a:lnTo>
                    <a:lnTo>
                      <a:pt x="21600" y="21600"/>
                    </a:lnTo>
                    <a:lnTo>
                      <a:pt x="18424" y="0"/>
                    </a:lnTo>
                    <a:close/>
                  </a:path>
                </a:pathLst>
              </a:custGeom>
              <a:grpFill/>
              <a:ln w="12700" cap="flat">
                <a:noFill/>
                <a:miter lim="400000"/>
              </a:ln>
              <a:effectLst/>
            </p:spPr>
            <p:txBody>
              <a:bodyPr wrap="square" lIns="91439" tIns="91439" rIns="91439" bIns="91439" numCol="1" anchor="t">
                <a:noAutofit/>
              </a:bodyPr>
              <a:lstStyle/>
              <a:p/>
            </p:txBody>
          </p:sp>
          <p:sp>
            <p:nvSpPr>
              <p:cNvPr id="110" name="图形256"/>
              <p:cNvSpPr/>
              <p:nvPr/>
            </p:nvSpPr>
            <p:spPr>
              <a:xfrm>
                <a:off x="5497224" y="7063947"/>
                <a:ext cx="52656" cy="51306"/>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8862" y="1705"/>
                    </a:lnTo>
                    <a:lnTo>
                      <a:pt x="2769" y="5116"/>
                    </a:lnTo>
                    <a:lnTo>
                      <a:pt x="0" y="7389"/>
                    </a:lnTo>
                    <a:lnTo>
                      <a:pt x="5538" y="21600"/>
                    </a:lnTo>
                    <a:lnTo>
                      <a:pt x="9415" y="18758"/>
                    </a:lnTo>
                    <a:lnTo>
                      <a:pt x="16615" y="14211"/>
                    </a:lnTo>
                    <a:lnTo>
                      <a:pt x="21600" y="11368"/>
                    </a:lnTo>
                    <a:lnTo>
                      <a:pt x="11631" y="0"/>
                    </a:lnTo>
                    <a:close/>
                  </a:path>
                </a:pathLst>
              </a:custGeom>
              <a:grpFill/>
              <a:ln w="12700" cap="flat">
                <a:noFill/>
                <a:miter lim="400000"/>
              </a:ln>
              <a:effectLst/>
            </p:spPr>
            <p:txBody>
              <a:bodyPr wrap="square" lIns="91439" tIns="91439" rIns="91439" bIns="91439" numCol="1" anchor="t">
                <a:noAutofit/>
              </a:bodyPr>
              <a:lstStyle/>
              <a:p/>
            </p:txBody>
          </p:sp>
          <p:sp>
            <p:nvSpPr>
              <p:cNvPr id="111" name="图形257"/>
              <p:cNvSpPr/>
              <p:nvPr/>
            </p:nvSpPr>
            <p:spPr>
              <a:xfrm>
                <a:off x="5451319" y="7104451"/>
                <a:ext cx="51305" cy="52657"/>
              </a:xfrm>
              <a:custGeom>
                <a:avLst/>
                <a:gdLst/>
                <a:ahLst/>
                <a:cxnLst>
                  <a:cxn ang="0">
                    <a:pos x="wd2" y="hd2"/>
                  </a:cxn>
                  <a:cxn ang="5400000">
                    <a:pos x="wd2" y="hd2"/>
                  </a:cxn>
                  <a:cxn ang="10800000">
                    <a:pos x="wd2" y="hd2"/>
                  </a:cxn>
                  <a:cxn ang="16200000">
                    <a:pos x="wd2" y="hd2"/>
                  </a:cxn>
                </a:cxnLst>
                <a:rect l="0" t="0" r="r" b="b"/>
                <a:pathLst>
                  <a:path w="21600" h="21600" extrusionOk="0">
                    <a:moveTo>
                      <a:pt x="7389" y="0"/>
                    </a:moveTo>
                    <a:lnTo>
                      <a:pt x="5116" y="2769"/>
                    </a:lnTo>
                    <a:lnTo>
                      <a:pt x="1705" y="9969"/>
                    </a:lnTo>
                    <a:lnTo>
                      <a:pt x="0" y="12738"/>
                    </a:lnTo>
                    <a:lnTo>
                      <a:pt x="11368" y="21600"/>
                    </a:lnTo>
                    <a:lnTo>
                      <a:pt x="14211" y="17169"/>
                    </a:lnTo>
                    <a:lnTo>
                      <a:pt x="18758" y="10523"/>
                    </a:lnTo>
                    <a:lnTo>
                      <a:pt x="21600" y="5538"/>
                    </a:lnTo>
                    <a:lnTo>
                      <a:pt x="7389" y="0"/>
                    </a:lnTo>
                    <a:close/>
                  </a:path>
                </a:pathLst>
              </a:custGeom>
              <a:grpFill/>
              <a:ln w="12700" cap="flat">
                <a:noFill/>
                <a:miter lim="400000"/>
              </a:ln>
              <a:effectLst/>
            </p:spPr>
            <p:txBody>
              <a:bodyPr wrap="square" lIns="91439" tIns="91439" rIns="91439" bIns="91439" numCol="1" anchor="t">
                <a:noAutofit/>
              </a:bodyPr>
              <a:lstStyle/>
              <a:p/>
            </p:txBody>
          </p:sp>
          <p:sp>
            <p:nvSpPr>
              <p:cNvPr id="112" name="图形258"/>
              <p:cNvSpPr/>
              <p:nvPr/>
            </p:nvSpPr>
            <p:spPr>
              <a:xfrm>
                <a:off x="5437817" y="7165208"/>
                <a:ext cx="35104" cy="44555"/>
              </a:xfrm>
              <a:custGeom>
                <a:avLst/>
                <a:gdLst/>
                <a:ahLst/>
                <a:cxnLst>
                  <a:cxn ang="0">
                    <a:pos x="wd2" y="hd2"/>
                  </a:cxn>
                  <a:cxn ang="5400000">
                    <a:pos x="wd2" y="hd2"/>
                  </a:cxn>
                  <a:cxn ang="10800000">
                    <a:pos x="wd2" y="hd2"/>
                  </a:cxn>
                  <a:cxn ang="16200000">
                    <a:pos x="wd2" y="hd2"/>
                  </a:cxn>
                </a:cxnLst>
                <a:rect l="0" t="0" r="r" b="b"/>
                <a:pathLst>
                  <a:path w="21600" h="21600" extrusionOk="0">
                    <a:moveTo>
                      <a:pt x="0" y="2618"/>
                    </a:moveTo>
                    <a:lnTo>
                      <a:pt x="0" y="18982"/>
                    </a:lnTo>
                    <a:lnTo>
                      <a:pt x="21600" y="21600"/>
                    </a:lnTo>
                    <a:lnTo>
                      <a:pt x="21600" y="0"/>
                    </a:lnTo>
                    <a:lnTo>
                      <a:pt x="0" y="2618"/>
                    </a:lnTo>
                    <a:close/>
                  </a:path>
                </a:pathLst>
              </a:custGeom>
              <a:grpFill/>
              <a:ln w="12700" cap="flat">
                <a:noFill/>
                <a:miter lim="400000"/>
              </a:ln>
              <a:effectLst/>
            </p:spPr>
            <p:txBody>
              <a:bodyPr wrap="square" lIns="91439" tIns="91439" rIns="91439" bIns="91439" numCol="1" anchor="t">
                <a:noAutofit/>
              </a:bodyPr>
              <a:lstStyle/>
              <a:p/>
            </p:txBody>
          </p:sp>
          <p:sp>
            <p:nvSpPr>
              <p:cNvPr id="113" name="图形259"/>
              <p:cNvSpPr/>
              <p:nvPr/>
            </p:nvSpPr>
            <p:spPr>
              <a:xfrm>
                <a:off x="5445918" y="7219213"/>
                <a:ext cx="49956" cy="52656"/>
              </a:xfrm>
              <a:custGeom>
                <a:avLst/>
                <a:gdLst/>
                <a:ahLst/>
                <a:cxnLst>
                  <a:cxn ang="0">
                    <a:pos x="wd2" y="hd2"/>
                  </a:cxn>
                  <a:cxn ang="5400000">
                    <a:pos x="wd2" y="hd2"/>
                  </a:cxn>
                  <a:cxn ang="10800000">
                    <a:pos x="wd2" y="hd2"/>
                  </a:cxn>
                  <a:cxn ang="16200000">
                    <a:pos x="wd2" y="hd2"/>
                  </a:cxn>
                </a:cxnLst>
                <a:rect l="0" t="0" r="r" b="b"/>
                <a:pathLst>
                  <a:path w="21600" h="21600" extrusionOk="0">
                    <a:moveTo>
                      <a:pt x="0" y="9415"/>
                    </a:moveTo>
                    <a:lnTo>
                      <a:pt x="1751" y="12185"/>
                    </a:lnTo>
                    <a:lnTo>
                      <a:pt x="5254" y="18831"/>
                    </a:lnTo>
                    <a:lnTo>
                      <a:pt x="7005" y="21600"/>
                    </a:lnTo>
                    <a:lnTo>
                      <a:pt x="21600" y="16062"/>
                    </a:lnTo>
                    <a:lnTo>
                      <a:pt x="19265" y="11077"/>
                    </a:lnTo>
                    <a:lnTo>
                      <a:pt x="14595" y="4985"/>
                    </a:lnTo>
                    <a:lnTo>
                      <a:pt x="11676" y="0"/>
                    </a:lnTo>
                    <a:lnTo>
                      <a:pt x="0" y="9415"/>
                    </a:lnTo>
                    <a:close/>
                  </a:path>
                </a:pathLst>
              </a:custGeom>
              <a:grpFill/>
              <a:ln w="12700" cap="flat">
                <a:noFill/>
                <a:miter lim="400000"/>
              </a:ln>
              <a:effectLst/>
            </p:spPr>
            <p:txBody>
              <a:bodyPr wrap="square" lIns="91439" tIns="91439" rIns="91439" bIns="91439" numCol="1" anchor="t">
                <a:noAutofit/>
              </a:bodyPr>
              <a:lstStyle/>
              <a:p/>
            </p:txBody>
          </p:sp>
          <p:sp>
            <p:nvSpPr>
              <p:cNvPr id="114" name="图形260"/>
              <p:cNvSpPr/>
              <p:nvPr/>
            </p:nvSpPr>
            <p:spPr>
              <a:xfrm>
                <a:off x="5486422" y="7266468"/>
                <a:ext cx="52656" cy="51306"/>
              </a:xfrm>
              <a:custGeom>
                <a:avLst/>
                <a:gdLst/>
                <a:ahLst/>
                <a:cxnLst>
                  <a:cxn ang="0">
                    <a:pos x="wd2" y="hd2"/>
                  </a:cxn>
                  <a:cxn ang="5400000">
                    <a:pos x="wd2" y="hd2"/>
                  </a:cxn>
                  <a:cxn ang="10800000">
                    <a:pos x="wd2" y="hd2"/>
                  </a:cxn>
                  <a:cxn ang="16200000">
                    <a:pos x="wd2" y="hd2"/>
                  </a:cxn>
                </a:cxnLst>
                <a:rect l="0" t="0" r="r" b="b"/>
                <a:pathLst>
                  <a:path w="21600" h="21600" extrusionOk="0">
                    <a:moveTo>
                      <a:pt x="0" y="14779"/>
                    </a:moveTo>
                    <a:lnTo>
                      <a:pt x="2769" y="15916"/>
                    </a:lnTo>
                    <a:lnTo>
                      <a:pt x="9969" y="20463"/>
                    </a:lnTo>
                    <a:lnTo>
                      <a:pt x="12738" y="21600"/>
                    </a:lnTo>
                    <a:lnTo>
                      <a:pt x="21600" y="9663"/>
                    </a:lnTo>
                    <a:lnTo>
                      <a:pt x="16615" y="6821"/>
                    </a:lnTo>
                    <a:lnTo>
                      <a:pt x="10523" y="3411"/>
                    </a:lnTo>
                    <a:lnTo>
                      <a:pt x="5538" y="0"/>
                    </a:lnTo>
                    <a:lnTo>
                      <a:pt x="0" y="14779"/>
                    </a:lnTo>
                    <a:close/>
                  </a:path>
                </a:pathLst>
              </a:custGeom>
              <a:grpFill/>
              <a:ln w="12700" cap="flat">
                <a:noFill/>
                <a:miter lim="400000"/>
              </a:ln>
              <a:effectLst/>
            </p:spPr>
            <p:txBody>
              <a:bodyPr wrap="square" lIns="91439" tIns="91439" rIns="91439" bIns="91439" numCol="1" anchor="t">
                <a:noAutofit/>
              </a:bodyPr>
              <a:lstStyle/>
              <a:p/>
            </p:txBody>
          </p:sp>
          <p:sp>
            <p:nvSpPr>
              <p:cNvPr id="115" name="图形261"/>
              <p:cNvSpPr/>
              <p:nvPr/>
            </p:nvSpPr>
            <p:spPr>
              <a:xfrm>
                <a:off x="5548528" y="7294821"/>
                <a:ext cx="43205" cy="35104"/>
              </a:xfrm>
              <a:custGeom>
                <a:avLst/>
                <a:gdLst/>
                <a:ahLst/>
                <a:cxnLst>
                  <a:cxn ang="0">
                    <a:pos x="wd2" y="hd2"/>
                  </a:cxn>
                  <a:cxn ang="5400000">
                    <a:pos x="wd2" y="hd2"/>
                  </a:cxn>
                  <a:cxn ang="10800000">
                    <a:pos x="wd2" y="hd2"/>
                  </a:cxn>
                  <a:cxn ang="16200000">
                    <a:pos x="wd2" y="hd2"/>
                  </a:cxn>
                </a:cxnLst>
                <a:rect l="0" t="0" r="r" b="b"/>
                <a:pathLst>
                  <a:path w="21600" h="21600" extrusionOk="0">
                    <a:moveTo>
                      <a:pt x="2025" y="21600"/>
                    </a:moveTo>
                    <a:lnTo>
                      <a:pt x="18900" y="21600"/>
                    </a:lnTo>
                    <a:lnTo>
                      <a:pt x="21600" y="0"/>
                    </a:lnTo>
                    <a:lnTo>
                      <a:pt x="0" y="0"/>
                    </a:lnTo>
                    <a:lnTo>
                      <a:pt x="2025" y="21600"/>
                    </a:lnTo>
                    <a:close/>
                  </a:path>
                </a:pathLst>
              </a:custGeom>
              <a:grpFill/>
              <a:ln w="12700" cap="flat">
                <a:noFill/>
                <a:miter lim="400000"/>
              </a:ln>
              <a:effectLst/>
            </p:spPr>
            <p:txBody>
              <a:bodyPr wrap="square" lIns="91439" tIns="91439" rIns="91439" bIns="91439" numCol="1" anchor="t">
                <a:noAutofit/>
              </a:bodyPr>
              <a:lstStyle/>
              <a:p/>
            </p:txBody>
          </p:sp>
          <p:sp>
            <p:nvSpPr>
              <p:cNvPr id="116" name="图形262"/>
              <p:cNvSpPr/>
              <p:nvPr/>
            </p:nvSpPr>
            <p:spPr>
              <a:xfrm>
                <a:off x="5602534" y="7271869"/>
                <a:ext cx="49956" cy="51306"/>
              </a:xfrm>
              <a:custGeom>
                <a:avLst/>
                <a:gdLst/>
                <a:ahLst/>
                <a:cxnLst>
                  <a:cxn ang="0">
                    <a:pos x="wd2" y="hd2"/>
                  </a:cxn>
                  <a:cxn ang="5400000">
                    <a:pos x="wd2" y="hd2"/>
                  </a:cxn>
                  <a:cxn ang="10800000">
                    <a:pos x="wd2" y="hd2"/>
                  </a:cxn>
                  <a:cxn ang="16200000">
                    <a:pos x="wd2" y="hd2"/>
                  </a:cxn>
                </a:cxnLst>
                <a:rect l="0" t="0" r="r" b="b"/>
                <a:pathLst>
                  <a:path w="21600" h="21600" extrusionOk="0">
                    <a:moveTo>
                      <a:pt x="9341" y="21600"/>
                    </a:moveTo>
                    <a:lnTo>
                      <a:pt x="12259" y="19895"/>
                    </a:lnTo>
                    <a:lnTo>
                      <a:pt x="19849" y="15916"/>
                    </a:lnTo>
                    <a:lnTo>
                      <a:pt x="21600" y="14211"/>
                    </a:lnTo>
                    <a:lnTo>
                      <a:pt x="16930" y="0"/>
                    </a:lnTo>
                    <a:lnTo>
                      <a:pt x="11676" y="2842"/>
                    </a:lnTo>
                    <a:lnTo>
                      <a:pt x="4086" y="6821"/>
                    </a:lnTo>
                    <a:lnTo>
                      <a:pt x="0" y="9663"/>
                    </a:lnTo>
                    <a:lnTo>
                      <a:pt x="9341" y="21600"/>
                    </a:lnTo>
                    <a:close/>
                  </a:path>
                </a:pathLst>
              </a:custGeom>
              <a:grpFill/>
              <a:ln w="12700" cap="flat">
                <a:noFill/>
                <a:miter lim="400000"/>
              </a:ln>
              <a:effectLst/>
            </p:spPr>
            <p:txBody>
              <a:bodyPr wrap="square" lIns="91439" tIns="91439" rIns="91439" bIns="91439" numCol="1" anchor="t">
                <a:noAutofit/>
              </a:bodyPr>
              <a:lstStyle/>
              <a:p/>
            </p:txBody>
          </p:sp>
          <p:sp>
            <p:nvSpPr>
              <p:cNvPr id="117" name="图形263"/>
              <p:cNvSpPr/>
              <p:nvPr/>
            </p:nvSpPr>
            <p:spPr>
              <a:xfrm>
                <a:off x="5649789" y="7230015"/>
                <a:ext cx="49956" cy="51306"/>
              </a:xfrm>
              <a:custGeom>
                <a:avLst/>
                <a:gdLst/>
                <a:ahLst/>
                <a:cxnLst>
                  <a:cxn ang="0">
                    <a:pos x="wd2" y="hd2"/>
                  </a:cxn>
                  <a:cxn ang="5400000">
                    <a:pos x="wd2" y="hd2"/>
                  </a:cxn>
                  <a:cxn ang="10800000">
                    <a:pos x="wd2" y="hd2"/>
                  </a:cxn>
                  <a:cxn ang="16200000">
                    <a:pos x="wd2" y="hd2"/>
                  </a:cxn>
                </a:cxnLst>
                <a:rect l="0" t="0" r="r" b="b"/>
                <a:pathLst>
                  <a:path w="21600" h="21600" extrusionOk="0">
                    <a:moveTo>
                      <a:pt x="14595" y="21600"/>
                    </a:moveTo>
                    <a:lnTo>
                      <a:pt x="15762" y="18758"/>
                    </a:lnTo>
                    <a:lnTo>
                      <a:pt x="19849" y="11937"/>
                    </a:lnTo>
                    <a:lnTo>
                      <a:pt x="21600" y="9095"/>
                    </a:lnTo>
                    <a:lnTo>
                      <a:pt x="9341" y="0"/>
                    </a:lnTo>
                    <a:lnTo>
                      <a:pt x="6422" y="3979"/>
                    </a:lnTo>
                    <a:lnTo>
                      <a:pt x="2919" y="11368"/>
                    </a:lnTo>
                    <a:lnTo>
                      <a:pt x="0" y="15347"/>
                    </a:lnTo>
                    <a:lnTo>
                      <a:pt x="14595" y="21600"/>
                    </a:lnTo>
                    <a:close/>
                  </a:path>
                </a:pathLst>
              </a:custGeom>
              <a:grpFill/>
              <a:ln w="12700" cap="flat">
                <a:noFill/>
                <a:miter lim="400000"/>
              </a:ln>
              <a:effectLst/>
            </p:spPr>
            <p:txBody>
              <a:bodyPr wrap="square" lIns="91439" tIns="91439" rIns="91439" bIns="91439" numCol="1" anchor="t">
                <a:noAutofit/>
              </a:bodyPr>
              <a:lstStyle/>
              <a:p/>
            </p:txBody>
          </p:sp>
          <p:sp>
            <p:nvSpPr>
              <p:cNvPr id="118" name="图形264"/>
              <p:cNvSpPr/>
              <p:nvPr/>
            </p:nvSpPr>
            <p:spPr>
              <a:xfrm>
                <a:off x="5676792" y="7176009"/>
                <a:ext cx="35104" cy="45905"/>
              </a:xfrm>
              <a:custGeom>
                <a:avLst/>
                <a:gdLst/>
                <a:ahLst/>
                <a:cxnLst>
                  <a:cxn ang="0">
                    <a:pos x="wd2" y="hd2"/>
                  </a:cxn>
                  <a:cxn ang="5400000">
                    <a:pos x="wd2" y="hd2"/>
                  </a:cxn>
                  <a:cxn ang="10800000">
                    <a:pos x="wd2" y="hd2"/>
                  </a:cxn>
                  <a:cxn ang="16200000">
                    <a:pos x="wd2" y="hd2"/>
                  </a:cxn>
                </a:cxnLst>
                <a:rect l="0" t="0" r="r" b="b"/>
                <a:pathLst>
                  <a:path w="21600" h="21600" extrusionOk="0">
                    <a:moveTo>
                      <a:pt x="21600" y="19059"/>
                    </a:moveTo>
                    <a:lnTo>
                      <a:pt x="21600" y="3176"/>
                    </a:lnTo>
                    <a:lnTo>
                      <a:pt x="0" y="0"/>
                    </a:lnTo>
                    <a:lnTo>
                      <a:pt x="0" y="21600"/>
                    </a:lnTo>
                    <a:lnTo>
                      <a:pt x="21600" y="19059"/>
                    </a:lnTo>
                    <a:close/>
                  </a:path>
                </a:pathLst>
              </a:custGeom>
              <a:grpFill/>
              <a:ln w="12700" cap="flat">
                <a:noFill/>
                <a:miter lim="400000"/>
              </a:ln>
              <a:effectLst/>
            </p:spPr>
            <p:txBody>
              <a:bodyPr wrap="square" lIns="91439" tIns="91439" rIns="91439" bIns="91439" numCol="1" anchor="t">
                <a:noAutofit/>
              </a:bodyPr>
              <a:lstStyle/>
              <a:p/>
            </p:txBody>
          </p:sp>
          <p:sp>
            <p:nvSpPr>
              <p:cNvPr id="119" name="图形265"/>
              <p:cNvSpPr/>
              <p:nvPr/>
            </p:nvSpPr>
            <p:spPr>
              <a:xfrm>
                <a:off x="5655189" y="7115253"/>
                <a:ext cx="49956" cy="52657"/>
              </a:xfrm>
              <a:custGeom>
                <a:avLst/>
                <a:gdLst/>
                <a:ahLst/>
                <a:cxnLst>
                  <a:cxn ang="0">
                    <a:pos x="wd2" y="hd2"/>
                  </a:cxn>
                  <a:cxn ang="5400000">
                    <a:pos x="wd2" y="hd2"/>
                  </a:cxn>
                  <a:cxn ang="10800000">
                    <a:pos x="wd2" y="hd2"/>
                  </a:cxn>
                  <a:cxn ang="16200000">
                    <a:pos x="wd2" y="hd2"/>
                  </a:cxn>
                </a:cxnLst>
                <a:rect l="0" t="0" r="r" b="b"/>
                <a:pathLst>
                  <a:path w="21600" h="21600" extrusionOk="0">
                    <a:moveTo>
                      <a:pt x="21600" y="11631"/>
                    </a:moveTo>
                    <a:lnTo>
                      <a:pt x="20432" y="8862"/>
                    </a:lnTo>
                    <a:lnTo>
                      <a:pt x="15762" y="2769"/>
                    </a:lnTo>
                    <a:lnTo>
                      <a:pt x="14595" y="0"/>
                    </a:lnTo>
                    <a:lnTo>
                      <a:pt x="0" y="5538"/>
                    </a:lnTo>
                    <a:lnTo>
                      <a:pt x="2919" y="9415"/>
                    </a:lnTo>
                    <a:lnTo>
                      <a:pt x="6422" y="16615"/>
                    </a:lnTo>
                    <a:lnTo>
                      <a:pt x="9341" y="21600"/>
                    </a:lnTo>
                    <a:lnTo>
                      <a:pt x="21600" y="11631"/>
                    </a:lnTo>
                    <a:close/>
                  </a:path>
                </a:pathLst>
              </a:custGeom>
              <a:grpFill/>
              <a:ln w="12700" cap="flat">
                <a:noFill/>
                <a:miter lim="400000"/>
              </a:ln>
              <a:effectLst/>
            </p:spPr>
            <p:txBody>
              <a:bodyPr wrap="square" lIns="91439" tIns="91439" rIns="91439" bIns="91439" numCol="1" anchor="t">
                <a:noAutofit/>
              </a:bodyPr>
              <a:lstStyle/>
              <a:p/>
            </p:txBody>
          </p:sp>
          <p:sp>
            <p:nvSpPr>
              <p:cNvPr id="120" name="图形266"/>
              <p:cNvSpPr/>
              <p:nvPr/>
            </p:nvSpPr>
            <p:spPr>
              <a:xfrm>
                <a:off x="5610634" y="7069348"/>
                <a:ext cx="52657" cy="49956"/>
              </a:xfrm>
              <a:custGeom>
                <a:avLst/>
                <a:gdLst/>
                <a:ahLst/>
                <a:cxnLst>
                  <a:cxn ang="0">
                    <a:pos x="wd2" y="hd2"/>
                  </a:cxn>
                  <a:cxn ang="5400000">
                    <a:pos x="wd2" y="hd2"/>
                  </a:cxn>
                  <a:cxn ang="10800000">
                    <a:pos x="wd2" y="hd2"/>
                  </a:cxn>
                  <a:cxn ang="16200000">
                    <a:pos x="wd2" y="hd2"/>
                  </a:cxn>
                </a:cxnLst>
                <a:rect l="0" t="0" r="r" b="b"/>
                <a:pathLst>
                  <a:path w="21600" h="21600" extrusionOk="0">
                    <a:moveTo>
                      <a:pt x="21600" y="7005"/>
                    </a:moveTo>
                    <a:lnTo>
                      <a:pt x="18831" y="5838"/>
                    </a:lnTo>
                    <a:lnTo>
                      <a:pt x="12738" y="1168"/>
                    </a:lnTo>
                    <a:lnTo>
                      <a:pt x="9415" y="0"/>
                    </a:lnTo>
                    <a:lnTo>
                      <a:pt x="0" y="12259"/>
                    </a:lnTo>
                    <a:lnTo>
                      <a:pt x="4985" y="14595"/>
                    </a:lnTo>
                    <a:lnTo>
                      <a:pt x="11631" y="18681"/>
                    </a:lnTo>
                    <a:lnTo>
                      <a:pt x="16062" y="21600"/>
                    </a:lnTo>
                    <a:lnTo>
                      <a:pt x="21600" y="7005"/>
                    </a:lnTo>
                    <a:close/>
                  </a:path>
                </a:pathLst>
              </a:custGeom>
              <a:grpFill/>
              <a:ln w="12700" cap="flat">
                <a:noFill/>
                <a:miter lim="400000"/>
              </a:ln>
              <a:effectLst/>
            </p:spPr>
            <p:txBody>
              <a:bodyPr wrap="square" lIns="91439" tIns="91439" rIns="91439" bIns="91439" numCol="1" anchor="t">
                <a:noAutofit/>
              </a:bodyPr>
              <a:lstStyle/>
              <a:p/>
            </p:txBody>
          </p:sp>
          <p:sp>
            <p:nvSpPr>
              <p:cNvPr id="121" name="图形267"/>
              <p:cNvSpPr/>
              <p:nvPr/>
            </p:nvSpPr>
            <p:spPr>
              <a:xfrm>
                <a:off x="5462120" y="7078799"/>
                <a:ext cx="226823" cy="22952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36" y="21600"/>
                      <a:pt x="0" y="16800"/>
                      <a:pt x="0" y="10720"/>
                    </a:cubicBezTo>
                    <a:cubicBezTo>
                      <a:pt x="0" y="4800"/>
                      <a:pt x="4836" y="0"/>
                      <a:pt x="10800" y="0"/>
                    </a:cubicBezTo>
                    <a:cubicBezTo>
                      <a:pt x="16764" y="0"/>
                      <a:pt x="21600" y="4800"/>
                      <a:pt x="21600" y="10720"/>
                    </a:cubicBezTo>
                    <a:cubicBezTo>
                      <a:pt x="21600" y="16800"/>
                      <a:pt x="16764" y="21600"/>
                      <a:pt x="10800" y="21600"/>
                    </a:cubicBezTo>
                    <a:close/>
                    <a:moveTo>
                      <a:pt x="10800" y="3200"/>
                    </a:moveTo>
                    <a:cubicBezTo>
                      <a:pt x="6609" y="3200"/>
                      <a:pt x="3224" y="6560"/>
                      <a:pt x="3224" y="10720"/>
                    </a:cubicBezTo>
                    <a:cubicBezTo>
                      <a:pt x="3224" y="14880"/>
                      <a:pt x="6609" y="18400"/>
                      <a:pt x="10800" y="18400"/>
                    </a:cubicBezTo>
                    <a:cubicBezTo>
                      <a:pt x="14991" y="18400"/>
                      <a:pt x="18376" y="14880"/>
                      <a:pt x="18376" y="10720"/>
                    </a:cubicBezTo>
                    <a:cubicBezTo>
                      <a:pt x="18376" y="6560"/>
                      <a:pt x="14991" y="3200"/>
                      <a:pt x="10800" y="3200"/>
                    </a:cubicBezTo>
                    <a:close/>
                  </a:path>
                </a:pathLst>
              </a:custGeom>
              <a:grpFill/>
              <a:ln w="12700" cap="flat">
                <a:noFill/>
                <a:miter lim="400000"/>
              </a:ln>
              <a:effectLst/>
            </p:spPr>
            <p:txBody>
              <a:bodyPr wrap="square" lIns="91439" tIns="91439" rIns="91439" bIns="91439" numCol="1" anchor="t">
                <a:noAutofit/>
              </a:bodyPr>
              <a:lstStyle/>
              <a:p/>
            </p:txBody>
          </p:sp>
          <p:sp>
            <p:nvSpPr>
              <p:cNvPr id="122" name="图形268"/>
              <p:cNvSpPr/>
              <p:nvPr/>
            </p:nvSpPr>
            <p:spPr>
              <a:xfrm>
                <a:off x="5526926" y="7144956"/>
                <a:ext cx="97210" cy="97211"/>
              </a:xfrm>
              <a:prstGeom prst="ellipse">
                <a:avLst/>
              </a:prstGeom>
              <a:grpFill/>
              <a:ln w="12700" cap="flat">
                <a:noFill/>
                <a:miter lim="400000"/>
              </a:ln>
              <a:effectLst/>
            </p:spPr>
            <p:txBody>
              <a:bodyPr wrap="square" lIns="91439" tIns="91439" rIns="91439" bIns="91439" numCol="1" anchor="t">
                <a:noAutofit/>
              </a:bodyPr>
              <a:lstStyle/>
              <a:p/>
            </p:txBody>
          </p:sp>
        </p:grpSp>
        <p:grpSp>
          <p:nvGrpSpPr>
            <p:cNvPr id="89" name="组合 88"/>
            <p:cNvGrpSpPr/>
            <p:nvPr/>
          </p:nvGrpSpPr>
          <p:grpSpPr>
            <a:xfrm>
              <a:off x="5827179" y="2382604"/>
              <a:ext cx="511708" cy="413449"/>
              <a:chOff x="5287596" y="5867595"/>
              <a:chExt cx="438326" cy="354158"/>
            </a:xfrm>
            <a:solidFill>
              <a:schemeClr val="accent1"/>
            </a:solidFill>
          </p:grpSpPr>
          <p:sp>
            <p:nvSpPr>
              <p:cNvPr id="101" name="图形8"/>
              <p:cNvSpPr/>
              <p:nvPr/>
            </p:nvSpPr>
            <p:spPr>
              <a:xfrm>
                <a:off x="5331157" y="6001391"/>
                <a:ext cx="152566" cy="29703"/>
              </a:xfrm>
              <a:custGeom>
                <a:avLst/>
                <a:gdLst/>
                <a:ahLst/>
                <a:cxnLst>
                  <a:cxn ang="0">
                    <a:pos x="wd2" y="hd2"/>
                  </a:cxn>
                  <a:cxn ang="5400000">
                    <a:pos x="wd2" y="hd2"/>
                  </a:cxn>
                  <a:cxn ang="10800000">
                    <a:pos x="wd2" y="hd2"/>
                  </a:cxn>
                  <a:cxn ang="16200000">
                    <a:pos x="wd2" y="hd2"/>
                  </a:cxn>
                </a:cxnLst>
                <a:rect l="0" t="0" r="r" b="b"/>
                <a:pathLst>
                  <a:path w="21600" h="21600" extrusionOk="0">
                    <a:moveTo>
                      <a:pt x="19440" y="21600"/>
                    </a:moveTo>
                    <a:cubicBezTo>
                      <a:pt x="2160" y="21600"/>
                      <a:pt x="2160" y="21600"/>
                      <a:pt x="2160" y="21600"/>
                    </a:cubicBezTo>
                    <a:cubicBezTo>
                      <a:pt x="960" y="21600"/>
                      <a:pt x="0" y="16800"/>
                      <a:pt x="0" y="10800"/>
                    </a:cubicBezTo>
                    <a:cubicBezTo>
                      <a:pt x="0" y="4800"/>
                      <a:pt x="960" y="0"/>
                      <a:pt x="2160" y="0"/>
                    </a:cubicBezTo>
                    <a:cubicBezTo>
                      <a:pt x="19440" y="0"/>
                      <a:pt x="19440" y="0"/>
                      <a:pt x="19440" y="0"/>
                    </a:cubicBezTo>
                    <a:cubicBezTo>
                      <a:pt x="20640" y="0"/>
                      <a:pt x="21600" y="4800"/>
                      <a:pt x="21600" y="10800"/>
                    </a:cubicBezTo>
                    <a:cubicBezTo>
                      <a:pt x="21600" y="16800"/>
                      <a:pt x="20640" y="21600"/>
                      <a:pt x="19440" y="21600"/>
                    </a:cubicBezTo>
                    <a:close/>
                  </a:path>
                </a:pathLst>
              </a:custGeom>
              <a:grpFill/>
              <a:ln w="12700" cap="flat">
                <a:noFill/>
                <a:miter lim="400000"/>
              </a:ln>
              <a:effectLst/>
            </p:spPr>
            <p:txBody>
              <a:bodyPr wrap="square" lIns="91439" tIns="91439" rIns="91439" bIns="91439" numCol="1" anchor="t">
                <a:noAutofit/>
              </a:bodyPr>
              <a:lstStyle/>
              <a:p/>
            </p:txBody>
          </p:sp>
          <p:sp>
            <p:nvSpPr>
              <p:cNvPr id="102" name="图形9"/>
              <p:cNvSpPr/>
              <p:nvPr/>
            </p:nvSpPr>
            <p:spPr>
              <a:xfrm>
                <a:off x="5350058" y="6004091"/>
                <a:ext cx="28354" cy="62107"/>
              </a:xfrm>
              <a:custGeom>
                <a:avLst/>
                <a:gdLst/>
                <a:ahLst/>
                <a:cxnLst>
                  <a:cxn ang="0">
                    <a:pos x="wd2" y="hd2"/>
                  </a:cxn>
                  <a:cxn ang="5400000">
                    <a:pos x="wd2" y="hd2"/>
                  </a:cxn>
                  <a:cxn ang="10800000">
                    <a:pos x="wd2" y="hd2"/>
                  </a:cxn>
                  <a:cxn ang="16200000">
                    <a:pos x="wd2" y="hd2"/>
                  </a:cxn>
                </a:cxnLst>
                <a:rect l="0" t="0" r="r" b="b"/>
                <a:pathLst>
                  <a:path w="21600" h="21600" extrusionOk="0">
                    <a:moveTo>
                      <a:pt x="11435" y="21600"/>
                    </a:moveTo>
                    <a:cubicBezTo>
                      <a:pt x="5082" y="21600"/>
                      <a:pt x="0" y="19265"/>
                      <a:pt x="0" y="16346"/>
                    </a:cubicBezTo>
                    <a:cubicBezTo>
                      <a:pt x="0" y="5254"/>
                      <a:pt x="0" y="5254"/>
                      <a:pt x="0" y="5254"/>
                    </a:cubicBezTo>
                    <a:cubicBezTo>
                      <a:pt x="0" y="2335"/>
                      <a:pt x="5082" y="0"/>
                      <a:pt x="11435" y="0"/>
                    </a:cubicBezTo>
                    <a:cubicBezTo>
                      <a:pt x="16518" y="0"/>
                      <a:pt x="21600" y="2335"/>
                      <a:pt x="21600" y="5254"/>
                    </a:cubicBezTo>
                    <a:cubicBezTo>
                      <a:pt x="21600" y="16346"/>
                      <a:pt x="21600" y="16346"/>
                      <a:pt x="21600" y="16346"/>
                    </a:cubicBezTo>
                    <a:cubicBezTo>
                      <a:pt x="21600" y="19265"/>
                      <a:pt x="16518" y="21600"/>
                      <a:pt x="11435" y="21600"/>
                    </a:cubicBezTo>
                    <a:close/>
                  </a:path>
                </a:pathLst>
              </a:custGeom>
              <a:grpFill/>
              <a:ln w="12700" cap="flat">
                <a:noFill/>
                <a:miter lim="400000"/>
              </a:ln>
              <a:effectLst/>
            </p:spPr>
            <p:txBody>
              <a:bodyPr wrap="square" lIns="91439" tIns="91439" rIns="91439" bIns="91439" numCol="1" anchor="t">
                <a:noAutofit/>
              </a:bodyPr>
              <a:lstStyle/>
              <a:p/>
            </p:txBody>
          </p:sp>
          <p:sp>
            <p:nvSpPr>
              <p:cNvPr id="103" name="图形10"/>
              <p:cNvSpPr/>
              <p:nvPr/>
            </p:nvSpPr>
            <p:spPr>
              <a:xfrm>
                <a:off x="5385162" y="6004091"/>
                <a:ext cx="31054" cy="6210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00" y="21600"/>
                      <a:pt x="0" y="19265"/>
                      <a:pt x="0" y="16346"/>
                    </a:cubicBezTo>
                    <a:cubicBezTo>
                      <a:pt x="0" y="5254"/>
                      <a:pt x="0" y="5254"/>
                      <a:pt x="0" y="5254"/>
                    </a:cubicBezTo>
                    <a:cubicBezTo>
                      <a:pt x="0" y="2335"/>
                      <a:pt x="4800" y="0"/>
                      <a:pt x="10800" y="0"/>
                    </a:cubicBezTo>
                    <a:cubicBezTo>
                      <a:pt x="16800" y="0"/>
                      <a:pt x="21600" y="2335"/>
                      <a:pt x="21600" y="5254"/>
                    </a:cubicBezTo>
                    <a:cubicBezTo>
                      <a:pt x="21600" y="16346"/>
                      <a:pt x="21600" y="16346"/>
                      <a:pt x="21600" y="16346"/>
                    </a:cubicBezTo>
                    <a:cubicBezTo>
                      <a:pt x="21600" y="19265"/>
                      <a:pt x="16800" y="21600"/>
                      <a:pt x="10800" y="21600"/>
                    </a:cubicBezTo>
                    <a:close/>
                  </a:path>
                </a:pathLst>
              </a:custGeom>
              <a:grpFill/>
              <a:ln w="12700" cap="flat">
                <a:noFill/>
                <a:miter lim="400000"/>
              </a:ln>
              <a:effectLst/>
            </p:spPr>
            <p:txBody>
              <a:bodyPr wrap="square" lIns="91439" tIns="91439" rIns="91439" bIns="91439" numCol="1" anchor="t">
                <a:noAutofit/>
              </a:bodyPr>
              <a:lstStyle/>
              <a:p/>
            </p:txBody>
          </p:sp>
          <p:sp>
            <p:nvSpPr>
              <p:cNvPr id="104" name="图形11"/>
              <p:cNvSpPr/>
              <p:nvPr/>
            </p:nvSpPr>
            <p:spPr>
              <a:xfrm>
                <a:off x="5459420" y="5951436"/>
                <a:ext cx="86409" cy="129613"/>
              </a:xfrm>
              <a:custGeom>
                <a:avLst/>
                <a:gdLst/>
                <a:ahLst/>
                <a:cxnLst>
                  <a:cxn ang="0">
                    <a:pos x="wd2" y="hd2"/>
                  </a:cxn>
                  <a:cxn ang="5400000">
                    <a:pos x="wd2" y="hd2"/>
                  </a:cxn>
                  <a:cxn ang="10800000">
                    <a:pos x="wd2" y="hd2"/>
                  </a:cxn>
                  <a:cxn ang="16200000">
                    <a:pos x="wd2" y="hd2"/>
                  </a:cxn>
                </a:cxnLst>
                <a:rect l="0" t="0" r="r" b="b"/>
                <a:pathLst>
                  <a:path w="21600" h="21600" extrusionOk="0">
                    <a:moveTo>
                      <a:pt x="10588" y="21600"/>
                    </a:moveTo>
                    <a:cubicBezTo>
                      <a:pt x="4659" y="21600"/>
                      <a:pt x="0" y="18189"/>
                      <a:pt x="0" y="14211"/>
                    </a:cubicBezTo>
                    <a:cubicBezTo>
                      <a:pt x="0" y="7389"/>
                      <a:pt x="0" y="7389"/>
                      <a:pt x="0" y="7389"/>
                    </a:cubicBezTo>
                    <a:cubicBezTo>
                      <a:pt x="0" y="3411"/>
                      <a:pt x="4659" y="0"/>
                      <a:pt x="10588" y="0"/>
                    </a:cubicBezTo>
                    <a:cubicBezTo>
                      <a:pt x="16941" y="0"/>
                      <a:pt x="21600" y="3411"/>
                      <a:pt x="21600" y="7389"/>
                    </a:cubicBezTo>
                    <a:cubicBezTo>
                      <a:pt x="21600" y="14211"/>
                      <a:pt x="21600" y="14211"/>
                      <a:pt x="21600" y="14211"/>
                    </a:cubicBezTo>
                    <a:cubicBezTo>
                      <a:pt x="21600" y="18189"/>
                      <a:pt x="16941" y="21600"/>
                      <a:pt x="10588" y="21600"/>
                    </a:cubicBezTo>
                    <a:close/>
                    <a:moveTo>
                      <a:pt x="10588" y="5116"/>
                    </a:moveTo>
                    <a:cubicBezTo>
                      <a:pt x="8894" y="5116"/>
                      <a:pt x="7200" y="6253"/>
                      <a:pt x="7200" y="7389"/>
                    </a:cubicBezTo>
                    <a:cubicBezTo>
                      <a:pt x="7200" y="14211"/>
                      <a:pt x="7200" y="14211"/>
                      <a:pt x="7200" y="14211"/>
                    </a:cubicBezTo>
                    <a:cubicBezTo>
                      <a:pt x="7200" y="15632"/>
                      <a:pt x="8894" y="16484"/>
                      <a:pt x="10588" y="16484"/>
                    </a:cubicBezTo>
                    <a:cubicBezTo>
                      <a:pt x="12706" y="16484"/>
                      <a:pt x="14400" y="15632"/>
                      <a:pt x="14400" y="14211"/>
                    </a:cubicBezTo>
                    <a:cubicBezTo>
                      <a:pt x="14400" y="7389"/>
                      <a:pt x="14400" y="7389"/>
                      <a:pt x="14400" y="7389"/>
                    </a:cubicBezTo>
                    <a:cubicBezTo>
                      <a:pt x="14400" y="6253"/>
                      <a:pt x="12706" y="5116"/>
                      <a:pt x="10588" y="5116"/>
                    </a:cubicBezTo>
                    <a:close/>
                  </a:path>
                </a:pathLst>
              </a:custGeom>
              <a:grpFill/>
              <a:ln w="12700" cap="flat">
                <a:noFill/>
                <a:miter lim="400000"/>
              </a:ln>
              <a:effectLst/>
            </p:spPr>
            <p:txBody>
              <a:bodyPr wrap="square" lIns="91439" tIns="91439" rIns="91439" bIns="91439" numCol="1" anchor="t">
                <a:noAutofit/>
              </a:bodyPr>
              <a:lstStyle/>
              <a:p/>
            </p:txBody>
          </p:sp>
          <p:sp>
            <p:nvSpPr>
              <p:cNvPr id="105" name="图形12"/>
              <p:cNvSpPr/>
              <p:nvPr/>
            </p:nvSpPr>
            <p:spPr>
              <a:xfrm>
                <a:off x="5287596" y="5867595"/>
                <a:ext cx="438326" cy="354158"/>
              </a:xfrm>
              <a:custGeom>
                <a:avLst/>
                <a:gdLst/>
                <a:ahLst/>
                <a:cxnLst>
                  <a:cxn ang="0">
                    <a:pos x="wd2" y="hd2"/>
                  </a:cxn>
                  <a:cxn ang="5400000">
                    <a:pos x="wd2" y="hd2"/>
                  </a:cxn>
                  <a:cxn ang="10800000">
                    <a:pos x="wd2" y="hd2"/>
                  </a:cxn>
                  <a:cxn ang="16200000">
                    <a:pos x="wd2" y="hd2"/>
                  </a:cxn>
                </a:cxnLst>
                <a:rect l="0" t="0" r="r" b="b"/>
                <a:pathLst>
                  <a:path w="20625" h="20679" extrusionOk="0">
                    <a:moveTo>
                      <a:pt x="19898" y="17075"/>
                    </a:moveTo>
                    <a:cubicBezTo>
                      <a:pt x="15753" y="13706"/>
                      <a:pt x="15753" y="13706"/>
                      <a:pt x="15753" y="13706"/>
                    </a:cubicBezTo>
                    <a:cubicBezTo>
                      <a:pt x="15354" y="13409"/>
                      <a:pt x="14956" y="13409"/>
                      <a:pt x="14557" y="13508"/>
                    </a:cubicBezTo>
                    <a:cubicBezTo>
                      <a:pt x="14398" y="13508"/>
                      <a:pt x="14239" y="13607"/>
                      <a:pt x="14159" y="13706"/>
                    </a:cubicBezTo>
                    <a:cubicBezTo>
                      <a:pt x="13441" y="13112"/>
                      <a:pt x="13441" y="13112"/>
                      <a:pt x="13441" y="13112"/>
                    </a:cubicBezTo>
                    <a:cubicBezTo>
                      <a:pt x="14239" y="11229"/>
                      <a:pt x="14557" y="9049"/>
                      <a:pt x="14159" y="6770"/>
                    </a:cubicBezTo>
                    <a:cubicBezTo>
                      <a:pt x="13202" y="2014"/>
                      <a:pt x="9297" y="-859"/>
                      <a:pt x="5471" y="231"/>
                    </a:cubicBezTo>
                    <a:cubicBezTo>
                      <a:pt x="1645" y="1420"/>
                      <a:pt x="-746" y="6275"/>
                      <a:pt x="210" y="11031"/>
                    </a:cubicBezTo>
                    <a:cubicBezTo>
                      <a:pt x="1167" y="15787"/>
                      <a:pt x="4993" y="18660"/>
                      <a:pt x="8898" y="17570"/>
                    </a:cubicBezTo>
                    <a:cubicBezTo>
                      <a:pt x="10413" y="17075"/>
                      <a:pt x="11688" y="16084"/>
                      <a:pt x="12644" y="14697"/>
                    </a:cubicBezTo>
                    <a:cubicBezTo>
                      <a:pt x="13362" y="15291"/>
                      <a:pt x="13362" y="15291"/>
                      <a:pt x="13362" y="15291"/>
                    </a:cubicBezTo>
                    <a:cubicBezTo>
                      <a:pt x="13282" y="15886"/>
                      <a:pt x="13521" y="16580"/>
                      <a:pt x="13999" y="16976"/>
                    </a:cubicBezTo>
                    <a:cubicBezTo>
                      <a:pt x="18224" y="20345"/>
                      <a:pt x="18224" y="20345"/>
                      <a:pt x="18224" y="20345"/>
                    </a:cubicBezTo>
                    <a:cubicBezTo>
                      <a:pt x="18543" y="20642"/>
                      <a:pt x="19021" y="20741"/>
                      <a:pt x="19419" y="20642"/>
                    </a:cubicBezTo>
                    <a:cubicBezTo>
                      <a:pt x="19818" y="20543"/>
                      <a:pt x="20137" y="20246"/>
                      <a:pt x="20376" y="19750"/>
                    </a:cubicBezTo>
                    <a:cubicBezTo>
                      <a:pt x="20854" y="18858"/>
                      <a:pt x="20615" y="17669"/>
                      <a:pt x="19898" y="17075"/>
                    </a:cubicBezTo>
                    <a:close/>
                    <a:moveTo>
                      <a:pt x="8579" y="15985"/>
                    </a:moveTo>
                    <a:cubicBezTo>
                      <a:pt x="5391" y="16877"/>
                      <a:pt x="2283" y="14499"/>
                      <a:pt x="1486" y="10635"/>
                    </a:cubicBezTo>
                    <a:cubicBezTo>
                      <a:pt x="768" y="6671"/>
                      <a:pt x="2681" y="2807"/>
                      <a:pt x="5790" y="1816"/>
                    </a:cubicBezTo>
                    <a:cubicBezTo>
                      <a:pt x="8898" y="924"/>
                      <a:pt x="12086" y="3302"/>
                      <a:pt x="12804" y="7167"/>
                    </a:cubicBezTo>
                    <a:cubicBezTo>
                      <a:pt x="13601" y="11130"/>
                      <a:pt x="11688" y="14994"/>
                      <a:pt x="8579" y="15985"/>
                    </a:cubicBezTo>
                    <a:close/>
                  </a:path>
                </a:pathLst>
              </a:custGeom>
              <a:grpFill/>
              <a:ln w="12700" cap="flat">
                <a:noFill/>
                <a:miter lim="400000"/>
              </a:ln>
              <a:effectLst/>
            </p:spPr>
            <p:txBody>
              <a:bodyPr wrap="square" lIns="91439" tIns="91439" rIns="91439" bIns="91439" numCol="1" anchor="t">
                <a:noAutofit/>
              </a:bodyPr>
              <a:lstStyle/>
              <a:p/>
            </p:txBody>
          </p:sp>
        </p:grpSp>
        <p:grpSp>
          <p:nvGrpSpPr>
            <p:cNvPr id="90" name="组合 89"/>
            <p:cNvGrpSpPr/>
            <p:nvPr/>
          </p:nvGrpSpPr>
          <p:grpSpPr>
            <a:xfrm>
              <a:off x="9535962" y="2359465"/>
              <a:ext cx="449232" cy="372642"/>
              <a:chOff x="8080033" y="3811471"/>
              <a:chExt cx="417193" cy="346065"/>
            </a:xfrm>
            <a:solidFill>
              <a:schemeClr val="accent1"/>
            </a:solidFill>
          </p:grpSpPr>
          <p:sp>
            <p:nvSpPr>
              <p:cNvPr id="91" name="图形94"/>
              <p:cNvSpPr/>
              <p:nvPr/>
            </p:nvSpPr>
            <p:spPr>
              <a:xfrm>
                <a:off x="8235298" y="4119302"/>
                <a:ext cx="109361" cy="22953"/>
              </a:xfrm>
              <a:prstGeom prst="rect">
                <a:avLst/>
              </a:prstGeom>
              <a:grpFill/>
              <a:ln w="12700" cap="flat">
                <a:noFill/>
                <a:miter lim="400000"/>
              </a:ln>
              <a:effectLst/>
            </p:spPr>
            <p:txBody>
              <a:bodyPr wrap="square" lIns="91439" tIns="91439" rIns="91439" bIns="91439" numCol="1" anchor="t">
                <a:noAutofit/>
              </a:bodyPr>
              <a:lstStyle/>
              <a:p/>
            </p:txBody>
          </p:sp>
          <p:sp>
            <p:nvSpPr>
              <p:cNvPr id="92" name="图形95"/>
              <p:cNvSpPr/>
              <p:nvPr/>
            </p:nvSpPr>
            <p:spPr>
              <a:xfrm>
                <a:off x="8080033" y="3811471"/>
                <a:ext cx="417193" cy="301081"/>
              </a:xfrm>
              <a:custGeom>
                <a:avLst/>
                <a:gdLst/>
                <a:ahLst/>
                <a:cxnLst>
                  <a:cxn ang="0">
                    <a:pos x="wd2" y="hd2"/>
                  </a:cxn>
                  <a:cxn ang="5400000">
                    <a:pos x="wd2" y="hd2"/>
                  </a:cxn>
                  <a:cxn ang="10800000">
                    <a:pos x="wd2" y="hd2"/>
                  </a:cxn>
                  <a:cxn ang="16200000">
                    <a:pos x="wd2" y="hd2"/>
                  </a:cxn>
                </a:cxnLst>
                <a:rect l="0" t="0" r="r" b="b"/>
                <a:pathLst>
                  <a:path w="21600" h="21600" extrusionOk="0">
                    <a:moveTo>
                      <a:pt x="21073" y="0"/>
                    </a:moveTo>
                    <a:cubicBezTo>
                      <a:pt x="615" y="0"/>
                      <a:pt x="615" y="0"/>
                      <a:pt x="615" y="0"/>
                    </a:cubicBezTo>
                    <a:cubicBezTo>
                      <a:pt x="263" y="0"/>
                      <a:pt x="0" y="243"/>
                      <a:pt x="0" y="728"/>
                    </a:cubicBezTo>
                    <a:cubicBezTo>
                      <a:pt x="0" y="20872"/>
                      <a:pt x="0" y="20872"/>
                      <a:pt x="0" y="20872"/>
                    </a:cubicBezTo>
                    <a:cubicBezTo>
                      <a:pt x="0" y="21236"/>
                      <a:pt x="263" y="21600"/>
                      <a:pt x="615" y="21600"/>
                    </a:cubicBezTo>
                    <a:cubicBezTo>
                      <a:pt x="21073" y="21600"/>
                      <a:pt x="21073" y="21600"/>
                      <a:pt x="21073" y="21600"/>
                    </a:cubicBezTo>
                    <a:cubicBezTo>
                      <a:pt x="21337" y="21600"/>
                      <a:pt x="21600" y="21236"/>
                      <a:pt x="21600" y="20872"/>
                    </a:cubicBezTo>
                    <a:cubicBezTo>
                      <a:pt x="21600" y="728"/>
                      <a:pt x="21600" y="728"/>
                      <a:pt x="21600" y="728"/>
                    </a:cubicBezTo>
                    <a:cubicBezTo>
                      <a:pt x="21600" y="243"/>
                      <a:pt x="21337" y="0"/>
                      <a:pt x="21073" y="0"/>
                    </a:cubicBezTo>
                    <a:close/>
                    <a:moveTo>
                      <a:pt x="20283" y="16867"/>
                    </a:moveTo>
                    <a:cubicBezTo>
                      <a:pt x="1405" y="16867"/>
                      <a:pt x="1405" y="16867"/>
                      <a:pt x="1405" y="16867"/>
                    </a:cubicBezTo>
                    <a:cubicBezTo>
                      <a:pt x="1405" y="1699"/>
                      <a:pt x="1405" y="1699"/>
                      <a:pt x="1405" y="1699"/>
                    </a:cubicBezTo>
                    <a:cubicBezTo>
                      <a:pt x="20283" y="1699"/>
                      <a:pt x="20283" y="1699"/>
                      <a:pt x="20283" y="1699"/>
                    </a:cubicBezTo>
                    <a:lnTo>
                      <a:pt x="20283" y="16867"/>
                    </a:lnTo>
                    <a:close/>
                  </a:path>
                </a:pathLst>
              </a:custGeom>
              <a:grpFill/>
              <a:ln w="12700" cap="flat">
                <a:noFill/>
                <a:miter lim="400000"/>
              </a:ln>
              <a:effectLst/>
            </p:spPr>
            <p:txBody>
              <a:bodyPr wrap="square" lIns="91439" tIns="91439" rIns="91439" bIns="91439" numCol="1" anchor="t">
                <a:noAutofit/>
              </a:bodyPr>
              <a:lstStyle/>
              <a:p/>
            </p:txBody>
          </p:sp>
          <p:sp>
            <p:nvSpPr>
              <p:cNvPr id="93" name="图形96"/>
              <p:cNvSpPr/>
              <p:nvPr/>
            </p:nvSpPr>
            <p:spPr>
              <a:xfrm>
                <a:off x="8200195" y="4147224"/>
                <a:ext cx="178218" cy="10312"/>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cubicBezTo>
                      <a:pt x="823" y="0"/>
                      <a:pt x="823" y="0"/>
                      <a:pt x="823" y="0"/>
                    </a:cubicBezTo>
                    <a:cubicBezTo>
                      <a:pt x="411" y="0"/>
                      <a:pt x="0" y="7200"/>
                      <a:pt x="0" y="14400"/>
                    </a:cubicBezTo>
                    <a:cubicBezTo>
                      <a:pt x="0" y="21600"/>
                      <a:pt x="0" y="21600"/>
                      <a:pt x="0" y="21600"/>
                    </a:cubicBezTo>
                    <a:cubicBezTo>
                      <a:pt x="21600" y="21600"/>
                      <a:pt x="21600" y="21600"/>
                      <a:pt x="21600" y="21600"/>
                    </a:cubicBezTo>
                    <a:cubicBezTo>
                      <a:pt x="21600" y="14400"/>
                      <a:pt x="21600" y="14400"/>
                      <a:pt x="21600" y="14400"/>
                    </a:cubicBezTo>
                    <a:cubicBezTo>
                      <a:pt x="21600" y="7200"/>
                      <a:pt x="21189" y="0"/>
                      <a:pt x="20571" y="0"/>
                    </a:cubicBezTo>
                    <a:close/>
                  </a:path>
                </a:pathLst>
              </a:custGeom>
              <a:grpFill/>
              <a:ln w="12700" cap="flat">
                <a:noFill/>
                <a:miter lim="400000"/>
              </a:ln>
              <a:effectLst/>
            </p:spPr>
            <p:txBody>
              <a:bodyPr wrap="square" lIns="91439" tIns="91439" rIns="91439" bIns="91439" numCol="1" anchor="t">
                <a:noAutofit/>
              </a:bodyPr>
              <a:lstStyle/>
              <a:p/>
            </p:txBody>
          </p:sp>
          <p:sp>
            <p:nvSpPr>
              <p:cNvPr id="94" name="图形97"/>
              <p:cNvSpPr/>
              <p:nvPr/>
            </p:nvSpPr>
            <p:spPr>
              <a:xfrm>
                <a:off x="8117836" y="3984289"/>
                <a:ext cx="47255" cy="47256"/>
              </a:xfrm>
              <a:prstGeom prst="ellipse">
                <a:avLst/>
              </a:prstGeom>
              <a:grpFill/>
              <a:ln w="12700" cap="flat">
                <a:noFill/>
                <a:miter lim="400000"/>
              </a:ln>
              <a:effectLst/>
            </p:spPr>
            <p:txBody>
              <a:bodyPr wrap="square" lIns="91439" tIns="91439" rIns="91439" bIns="91439" numCol="1" anchor="t">
                <a:noAutofit/>
              </a:bodyPr>
              <a:lstStyle/>
              <a:p/>
            </p:txBody>
          </p:sp>
          <p:sp>
            <p:nvSpPr>
              <p:cNvPr id="95" name="图形98"/>
              <p:cNvSpPr/>
              <p:nvPr/>
            </p:nvSpPr>
            <p:spPr>
              <a:xfrm>
                <a:off x="8178592" y="3943784"/>
                <a:ext cx="49955" cy="47257"/>
              </a:xfrm>
              <a:prstGeom prst="ellipse">
                <a:avLst/>
              </a:prstGeom>
              <a:grpFill/>
              <a:ln w="12700" cap="flat">
                <a:noFill/>
                <a:miter lim="400000"/>
              </a:ln>
              <a:effectLst/>
            </p:spPr>
            <p:txBody>
              <a:bodyPr wrap="square" lIns="91439" tIns="91439" rIns="91439" bIns="91439" numCol="1" anchor="t">
                <a:noAutofit/>
              </a:bodyPr>
              <a:lstStyle/>
              <a:p/>
            </p:txBody>
          </p:sp>
          <p:sp>
            <p:nvSpPr>
              <p:cNvPr id="96" name="图形99"/>
              <p:cNvSpPr/>
              <p:nvPr/>
            </p:nvSpPr>
            <p:spPr>
              <a:xfrm>
                <a:off x="8248799" y="3962686"/>
                <a:ext cx="47255" cy="47256"/>
              </a:xfrm>
              <a:prstGeom prst="ellipse">
                <a:avLst/>
              </a:prstGeom>
              <a:grpFill/>
              <a:ln w="12700" cap="flat">
                <a:noFill/>
                <a:miter lim="400000"/>
              </a:ln>
              <a:effectLst/>
            </p:spPr>
            <p:txBody>
              <a:bodyPr wrap="square" lIns="91439" tIns="91439" rIns="91439" bIns="91439" numCol="1" anchor="t">
                <a:noAutofit/>
              </a:bodyPr>
              <a:lstStyle/>
              <a:p/>
            </p:txBody>
          </p:sp>
          <p:sp>
            <p:nvSpPr>
              <p:cNvPr id="97" name="图形100"/>
              <p:cNvSpPr/>
              <p:nvPr/>
            </p:nvSpPr>
            <p:spPr>
              <a:xfrm>
                <a:off x="8300104" y="3899229"/>
                <a:ext cx="49955" cy="48606"/>
              </a:xfrm>
              <a:prstGeom prst="ellipse">
                <a:avLst/>
              </a:prstGeom>
              <a:grpFill/>
              <a:ln w="12700" cap="flat">
                <a:noFill/>
                <a:miter lim="400000"/>
              </a:ln>
              <a:effectLst/>
            </p:spPr>
            <p:txBody>
              <a:bodyPr wrap="square" lIns="91439" tIns="91439" rIns="91439" bIns="91439" numCol="1" anchor="t">
                <a:noAutofit/>
              </a:bodyPr>
              <a:lstStyle/>
              <a:p/>
            </p:txBody>
          </p:sp>
          <p:sp>
            <p:nvSpPr>
              <p:cNvPr id="98" name="图形101"/>
              <p:cNvSpPr/>
              <p:nvPr/>
            </p:nvSpPr>
            <p:spPr>
              <a:xfrm>
                <a:off x="8352760" y="3938383"/>
                <a:ext cx="47255" cy="47257"/>
              </a:xfrm>
              <a:prstGeom prst="ellipse">
                <a:avLst/>
              </a:prstGeom>
              <a:grpFill/>
              <a:ln w="12700" cap="flat">
                <a:noFill/>
                <a:miter lim="400000"/>
              </a:ln>
              <a:effectLst/>
            </p:spPr>
            <p:txBody>
              <a:bodyPr wrap="square" lIns="91439" tIns="91439" rIns="91439" bIns="91439" numCol="1" anchor="t">
                <a:noAutofit/>
              </a:bodyPr>
              <a:lstStyle/>
              <a:p/>
            </p:txBody>
          </p:sp>
          <p:sp>
            <p:nvSpPr>
              <p:cNvPr id="99" name="图形102"/>
              <p:cNvSpPr/>
              <p:nvPr/>
            </p:nvSpPr>
            <p:spPr>
              <a:xfrm>
                <a:off x="8409466" y="3861425"/>
                <a:ext cx="47255" cy="47256"/>
              </a:xfrm>
              <a:prstGeom prst="ellipse">
                <a:avLst/>
              </a:prstGeom>
              <a:grpFill/>
              <a:ln w="12700" cap="flat">
                <a:noFill/>
                <a:miter lim="400000"/>
              </a:ln>
              <a:effectLst/>
            </p:spPr>
            <p:txBody>
              <a:bodyPr wrap="square" lIns="91439" tIns="91439" rIns="91439" bIns="91439" numCol="1" anchor="t">
                <a:noAutofit/>
              </a:bodyPr>
              <a:lstStyle/>
              <a:p/>
            </p:txBody>
          </p:sp>
          <p:sp>
            <p:nvSpPr>
              <p:cNvPr id="100" name="图形103"/>
              <p:cNvSpPr/>
              <p:nvPr/>
            </p:nvSpPr>
            <p:spPr>
              <a:xfrm>
                <a:off x="8132964" y="3875605"/>
                <a:ext cx="308714" cy="141087"/>
              </a:xfrm>
              <a:custGeom>
                <a:avLst/>
                <a:gdLst/>
                <a:ahLst/>
                <a:cxnLst>
                  <a:cxn ang="0">
                    <a:pos x="wd2" y="hd2"/>
                  </a:cxn>
                  <a:cxn ang="5400000">
                    <a:pos x="wd2" y="hd2"/>
                  </a:cxn>
                  <a:cxn ang="10800000">
                    <a:pos x="wd2" y="hd2"/>
                  </a:cxn>
                  <a:cxn ang="16200000">
                    <a:pos x="wd2" y="hd2"/>
                  </a:cxn>
                </a:cxnLst>
                <a:rect l="0" t="0" r="r" b="b"/>
                <a:pathLst>
                  <a:path w="21381" h="21497" extrusionOk="0">
                    <a:moveTo>
                      <a:pt x="591" y="21497"/>
                    </a:moveTo>
                    <a:cubicBezTo>
                      <a:pt x="474" y="21497"/>
                      <a:pt x="239" y="21240"/>
                      <a:pt x="122" y="20983"/>
                    </a:cubicBezTo>
                    <a:cubicBezTo>
                      <a:pt x="-113" y="20211"/>
                      <a:pt x="4" y="19440"/>
                      <a:pt x="357" y="18926"/>
                    </a:cubicBezTo>
                    <a:cubicBezTo>
                      <a:pt x="4817" y="12497"/>
                      <a:pt x="4817" y="12497"/>
                      <a:pt x="4817" y="12497"/>
                    </a:cubicBezTo>
                    <a:cubicBezTo>
                      <a:pt x="9396" y="15326"/>
                      <a:pt x="9396" y="15326"/>
                      <a:pt x="9396" y="15326"/>
                    </a:cubicBezTo>
                    <a:cubicBezTo>
                      <a:pt x="13270" y="5554"/>
                      <a:pt x="13270" y="5554"/>
                      <a:pt x="13270" y="5554"/>
                    </a:cubicBezTo>
                    <a:cubicBezTo>
                      <a:pt x="16791" y="11468"/>
                      <a:pt x="16791" y="11468"/>
                      <a:pt x="16791" y="11468"/>
                    </a:cubicBezTo>
                    <a:cubicBezTo>
                      <a:pt x="20313" y="668"/>
                      <a:pt x="20313" y="668"/>
                      <a:pt x="20313" y="668"/>
                    </a:cubicBezTo>
                    <a:cubicBezTo>
                      <a:pt x="20430" y="-103"/>
                      <a:pt x="20900" y="-103"/>
                      <a:pt x="21135" y="154"/>
                    </a:cubicBezTo>
                    <a:cubicBezTo>
                      <a:pt x="21370" y="668"/>
                      <a:pt x="21487" y="1440"/>
                      <a:pt x="21252" y="2211"/>
                    </a:cubicBezTo>
                    <a:cubicBezTo>
                      <a:pt x="17144" y="15326"/>
                      <a:pt x="17144" y="15326"/>
                      <a:pt x="17144" y="15326"/>
                    </a:cubicBezTo>
                    <a:cubicBezTo>
                      <a:pt x="13387" y="9411"/>
                      <a:pt x="13387" y="9411"/>
                      <a:pt x="13387" y="9411"/>
                    </a:cubicBezTo>
                    <a:cubicBezTo>
                      <a:pt x="9865" y="18411"/>
                      <a:pt x="9865" y="18411"/>
                      <a:pt x="9865" y="18411"/>
                    </a:cubicBezTo>
                    <a:cubicBezTo>
                      <a:pt x="4935" y="15583"/>
                      <a:pt x="4935" y="15583"/>
                      <a:pt x="4935" y="15583"/>
                    </a:cubicBezTo>
                    <a:cubicBezTo>
                      <a:pt x="944" y="21240"/>
                      <a:pt x="944" y="21240"/>
                      <a:pt x="944" y="21240"/>
                    </a:cubicBezTo>
                    <a:cubicBezTo>
                      <a:pt x="826" y="21497"/>
                      <a:pt x="709" y="21497"/>
                      <a:pt x="591" y="21497"/>
                    </a:cubicBezTo>
                    <a:close/>
                  </a:path>
                </a:pathLst>
              </a:custGeom>
              <a:grpFill/>
              <a:ln w="12700" cap="flat">
                <a:noFill/>
                <a:miter lim="400000"/>
              </a:ln>
              <a:effectLst/>
            </p:spPr>
            <p:txBody>
              <a:bodyPr wrap="square" lIns="91439" tIns="91439" rIns="91439" bIns="91439" numCol="1" anchor="t">
                <a:noAutofit/>
              </a:bodyPr>
              <a:lstStyle/>
              <a:p/>
            </p:txBody>
          </p:sp>
        </p:grpSp>
        <p:sp>
          <p:nvSpPr>
            <p:cNvPr id="136" name="文本框 11"/>
            <p:cNvSpPr txBox="1"/>
            <p:nvPr/>
          </p:nvSpPr>
          <p:spPr>
            <a:xfrm>
              <a:off x="1077018" y="3100003"/>
              <a:ext cx="2727046" cy="2414905"/>
            </a:xfrm>
            <a:prstGeom prst="rect">
              <a:avLst/>
            </a:prstGeom>
          </p:spPr>
          <p:txBody>
            <a:bodyPr wrap="square">
              <a:spAutoFit/>
              <a:scene3d>
                <a:camera prst="orthographicFront"/>
                <a:lightRig rig="threePt" dir="t"/>
              </a:scene3d>
              <a:sp3d contourW="12700"/>
            </a:bodyPr>
            <a:lstStyle>
              <a:defPPr>
                <a:defRPr lang="zh-CN"/>
              </a:defPPr>
              <a:lvl1pPr>
                <a:lnSpc>
                  <a:spcPct val="140000"/>
                </a:lnSpc>
                <a:defRPr>
                  <a:latin typeface="+mn-ea"/>
                  <a:cs typeface="思源黑体" panose="020B0800000000000000" charset="-122"/>
                </a:defRPr>
              </a:lvl1pPr>
            </a:lstStyle>
            <a:p>
              <a:r>
                <a:rPr lang="zh-CN" altLang="zh-CN" dirty="0">
                  <a:latin typeface="汉仪文黑-75简" panose="00020600040101010101" charset="-122"/>
                  <a:ea typeface="汉仪文黑-55简" panose="00020600040101010101" charset="-122"/>
                </a:rPr>
                <a:t>社保金由财务部协助办理银行托收手续，财务部收到银行托收单据应交人力资源部专人签字确认，若有差异应查明原因并按实际情况进行调整。</a:t>
              </a:r>
              <a:endParaRPr lang="zh-CN" altLang="zh-CN" dirty="0">
                <a:latin typeface="汉仪文黑-75简" panose="00020600040101010101" charset="-122"/>
                <a:ea typeface="汉仪文黑-55简" panose="00020600040101010101" charset="-122"/>
              </a:endParaRPr>
            </a:p>
          </p:txBody>
        </p:sp>
        <p:sp>
          <p:nvSpPr>
            <p:cNvPr id="137" name="文本框 11"/>
            <p:cNvSpPr txBox="1"/>
            <p:nvPr/>
          </p:nvSpPr>
          <p:spPr>
            <a:xfrm>
              <a:off x="4714683" y="3494566"/>
              <a:ext cx="2727046" cy="1640205"/>
            </a:xfrm>
            <a:prstGeom prst="rect">
              <a:avLst/>
            </a:prstGeom>
          </p:spPr>
          <p:txBody>
            <a:bodyPr wrap="square">
              <a:spAutoFit/>
              <a:scene3d>
                <a:camera prst="orthographicFront"/>
                <a:lightRig rig="threePt" dir="t"/>
              </a:scene3d>
              <a:sp3d contourW="12700"/>
            </a:bodyPr>
            <a:lstStyle>
              <a:defPPr>
                <a:defRPr lang="zh-CN"/>
              </a:defPPr>
              <a:lvl1pPr>
                <a:lnSpc>
                  <a:spcPct val="140000"/>
                </a:lnSpc>
                <a:defRPr>
                  <a:latin typeface="+mn-ea"/>
                  <a:cs typeface="思源黑体" panose="020B0800000000000000" charset="-122"/>
                </a:defRPr>
              </a:lvl1pPr>
            </a:lstStyle>
            <a:p>
              <a:r>
                <a:rPr lang="zh-CN" altLang="zh-CN" dirty="0">
                  <a:latin typeface="汉仪文黑-75简" panose="00020600040101010101" charset="-122"/>
                  <a:ea typeface="汉仪文黑-55简" panose="00020600040101010101" charset="-122"/>
                </a:rPr>
                <a:t>社保金由人力资源部将由公司副总经理审批后的支付标准交财务部进行相关的财务处理</a:t>
              </a:r>
              <a:r>
                <a:rPr lang="zh-CN" altLang="en-US" dirty="0">
                  <a:latin typeface="汉仪文黑-75简" panose="00020600040101010101" charset="-122"/>
                  <a:ea typeface="汉仪文黑-55简" panose="00020600040101010101" charset="-122"/>
                </a:rPr>
                <a:t>。</a:t>
              </a:r>
              <a:endParaRPr lang="en-US" altLang="zh-CN" dirty="0">
                <a:latin typeface="汉仪文黑-75简" panose="00020600040101010101" charset="-122"/>
                <a:ea typeface="汉仪文黑-55简" panose="00020600040101010101" charset="-122"/>
              </a:endParaRPr>
            </a:p>
          </p:txBody>
        </p:sp>
        <p:sp>
          <p:nvSpPr>
            <p:cNvPr id="138" name="文本框 11"/>
            <p:cNvSpPr txBox="1"/>
            <p:nvPr/>
          </p:nvSpPr>
          <p:spPr>
            <a:xfrm>
              <a:off x="8424919" y="3489918"/>
              <a:ext cx="2727046" cy="1640205"/>
            </a:xfrm>
            <a:prstGeom prst="rect">
              <a:avLst/>
            </a:prstGeom>
          </p:spPr>
          <p:txBody>
            <a:bodyPr wrap="square">
              <a:spAutoFit/>
              <a:scene3d>
                <a:camera prst="orthographicFront"/>
                <a:lightRig rig="threePt" dir="t"/>
              </a:scene3d>
              <a:sp3d contourW="12700"/>
            </a:bodyPr>
            <a:lstStyle>
              <a:defPPr>
                <a:defRPr lang="zh-CN"/>
              </a:defPPr>
              <a:lvl1pPr>
                <a:lnSpc>
                  <a:spcPct val="140000"/>
                </a:lnSpc>
                <a:defRPr>
                  <a:latin typeface="+mn-ea"/>
                  <a:cs typeface="思源黑体" panose="020B0800000000000000" charset="-122"/>
                </a:defRPr>
              </a:lvl1pPr>
            </a:lstStyle>
            <a:p>
              <a:r>
                <a:rPr lang="zh-CN" altLang="zh-CN" dirty="0">
                  <a:latin typeface="汉仪文黑-75简" panose="00020600040101010101" charset="-122"/>
                  <a:ea typeface="汉仪文黑-55简" panose="00020600040101010101" charset="-122"/>
                </a:rPr>
                <a:t>其他福利费支出由公司人力资源部按审批后的支付标准填写报销单，具体流程参照《财务审批流程》</a:t>
              </a:r>
              <a:endParaRPr lang="zh-CN" altLang="zh-CN" dirty="0">
                <a:latin typeface="汉仪文黑-75简" panose="00020600040101010101" charset="-122"/>
                <a:ea typeface="汉仪文黑-55简" panose="0002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36542" y="0"/>
            <a:ext cx="7555458" cy="6858001"/>
            <a:chOff x="4636542" y="0"/>
            <a:chExt cx="7555458" cy="6858001"/>
          </a:xfrm>
        </p:grpSpPr>
        <p:grpSp>
          <p:nvGrpSpPr>
            <p:cNvPr id="33" name="图形 4"/>
            <p:cNvGrpSpPr/>
            <p:nvPr/>
          </p:nvGrpSpPr>
          <p:grpSpPr>
            <a:xfrm>
              <a:off x="7705226" y="4468758"/>
              <a:ext cx="896005" cy="1456233"/>
              <a:chOff x="5817582" y="5397911"/>
              <a:chExt cx="841203" cy="1367165"/>
            </a:xfrm>
          </p:grpSpPr>
          <p:sp>
            <p:nvSpPr>
              <p:cNvPr id="34" name="任意多边形: 形状 33"/>
              <p:cNvSpPr/>
              <p:nvPr/>
            </p:nvSpPr>
            <p:spPr>
              <a:xfrm>
                <a:off x="5817582" y="6418513"/>
                <a:ext cx="346563" cy="346563"/>
              </a:xfrm>
              <a:custGeom>
                <a:avLst/>
                <a:gdLst>
                  <a:gd name="connsiteX0" fmla="*/ 225293 w 450586"/>
                  <a:gd name="connsiteY0" fmla="*/ 450586 h 450586"/>
                  <a:gd name="connsiteX1" fmla="*/ 0 w 450586"/>
                  <a:gd name="connsiteY1" fmla="*/ 225293 h 450586"/>
                  <a:gd name="connsiteX2" fmla="*/ 225293 w 450586"/>
                  <a:gd name="connsiteY2" fmla="*/ 0 h 450586"/>
                  <a:gd name="connsiteX3" fmla="*/ 450587 w 450586"/>
                  <a:gd name="connsiteY3" fmla="*/ 225293 h 450586"/>
                  <a:gd name="connsiteX4" fmla="*/ 225293 w 450586"/>
                  <a:gd name="connsiteY4" fmla="*/ 450586 h 450586"/>
                  <a:gd name="connsiteX5" fmla="*/ 225293 w 450586"/>
                  <a:gd name="connsiteY5" fmla="*/ 6899 h 450586"/>
                  <a:gd name="connsiteX6" fmla="*/ 6899 w 450586"/>
                  <a:gd name="connsiteY6" fmla="*/ 225293 h 450586"/>
                  <a:gd name="connsiteX7" fmla="*/ 225293 w 450586"/>
                  <a:gd name="connsiteY7" fmla="*/ 443688 h 450586"/>
                  <a:gd name="connsiteX8" fmla="*/ 443688 w 450586"/>
                  <a:gd name="connsiteY8" fmla="*/ 225293 h 450586"/>
                  <a:gd name="connsiteX9" fmla="*/ 225293 w 450586"/>
                  <a:gd name="connsiteY9" fmla="*/ 6899 h 45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586" h="450586">
                    <a:moveTo>
                      <a:pt x="225293" y="450586"/>
                    </a:moveTo>
                    <a:cubicBezTo>
                      <a:pt x="101108" y="450586"/>
                      <a:pt x="0" y="349478"/>
                      <a:pt x="0" y="225293"/>
                    </a:cubicBezTo>
                    <a:cubicBezTo>
                      <a:pt x="0" y="101108"/>
                      <a:pt x="101108" y="0"/>
                      <a:pt x="225293" y="0"/>
                    </a:cubicBezTo>
                    <a:cubicBezTo>
                      <a:pt x="349478" y="0"/>
                      <a:pt x="450587" y="101108"/>
                      <a:pt x="450587" y="225293"/>
                    </a:cubicBezTo>
                    <a:cubicBezTo>
                      <a:pt x="450587" y="349478"/>
                      <a:pt x="349478" y="450586"/>
                      <a:pt x="225293" y="450586"/>
                    </a:cubicBezTo>
                    <a:close/>
                    <a:moveTo>
                      <a:pt x="225293" y="6899"/>
                    </a:moveTo>
                    <a:cubicBezTo>
                      <a:pt x="104915" y="6899"/>
                      <a:pt x="6899" y="104914"/>
                      <a:pt x="6899" y="225293"/>
                    </a:cubicBezTo>
                    <a:cubicBezTo>
                      <a:pt x="6899" y="345672"/>
                      <a:pt x="104915" y="443688"/>
                      <a:pt x="225293" y="443688"/>
                    </a:cubicBezTo>
                    <a:cubicBezTo>
                      <a:pt x="345672" y="443688"/>
                      <a:pt x="443688" y="345672"/>
                      <a:pt x="443688" y="225293"/>
                    </a:cubicBezTo>
                    <a:cubicBezTo>
                      <a:pt x="443926" y="104914"/>
                      <a:pt x="345910" y="6899"/>
                      <a:pt x="225293" y="6899"/>
                    </a:cubicBezTo>
                    <a:close/>
                  </a:path>
                </a:pathLst>
              </a:custGeom>
              <a:solidFill>
                <a:srgbClr val="4D4D4D"/>
              </a:solidFill>
              <a:ln w="23785" cap="flat">
                <a:solidFill>
                  <a:schemeClr val="accent3"/>
                </a:solidFill>
                <a:prstDash val="solid"/>
                <a:miter/>
              </a:ln>
            </p:spPr>
            <p:txBody>
              <a:bodyPr rtlCol="0" anchor="ctr"/>
              <a:lstStyle/>
              <a:p>
                <a:endParaRPr lang="zh-CN" altLang="en-US"/>
              </a:p>
            </p:txBody>
          </p:sp>
          <p:sp>
            <p:nvSpPr>
              <p:cNvPr id="36" name="任意多边形: 形状 35"/>
              <p:cNvSpPr/>
              <p:nvPr/>
            </p:nvSpPr>
            <p:spPr>
              <a:xfrm>
                <a:off x="5938853" y="5397911"/>
                <a:ext cx="719932" cy="720124"/>
              </a:xfrm>
              <a:custGeom>
                <a:avLst/>
                <a:gdLst>
                  <a:gd name="connsiteX0" fmla="*/ 714916 w 719932"/>
                  <a:gd name="connsiteY0" fmla="*/ 299251 h 720124"/>
                  <a:gd name="connsiteX1" fmla="*/ 299063 w 719932"/>
                  <a:gd name="connsiteY1" fmla="*/ 715104 h 720124"/>
                  <a:gd name="connsiteX2" fmla="*/ 5016 w 719932"/>
                  <a:gd name="connsiteY2" fmla="*/ 421057 h 720124"/>
                  <a:gd name="connsiteX3" fmla="*/ 420869 w 719932"/>
                  <a:gd name="connsiteY3" fmla="*/ 4966 h 720124"/>
                  <a:gd name="connsiteX4" fmla="*/ 714916 w 719932"/>
                  <a:gd name="connsiteY4" fmla="*/ 299251 h 72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932" h="720124">
                    <a:moveTo>
                      <a:pt x="714916" y="299251"/>
                    </a:moveTo>
                    <a:cubicBezTo>
                      <a:pt x="755359" y="545718"/>
                      <a:pt x="545292" y="755548"/>
                      <a:pt x="299063" y="715104"/>
                    </a:cubicBezTo>
                    <a:cubicBezTo>
                      <a:pt x="149898" y="690601"/>
                      <a:pt x="29520" y="570221"/>
                      <a:pt x="5016" y="421057"/>
                    </a:cubicBezTo>
                    <a:cubicBezTo>
                      <a:pt x="-35428" y="174591"/>
                      <a:pt x="174640" y="-35240"/>
                      <a:pt x="420869" y="4966"/>
                    </a:cubicBezTo>
                    <a:cubicBezTo>
                      <a:pt x="570271" y="29708"/>
                      <a:pt x="690650" y="150086"/>
                      <a:pt x="714916" y="299251"/>
                    </a:cubicBezTo>
                    <a:close/>
                  </a:path>
                </a:pathLst>
              </a:custGeom>
              <a:solidFill>
                <a:srgbClr val="F7A31D"/>
              </a:solidFill>
              <a:ln w="23785" cap="flat">
                <a:noFill/>
                <a:prstDash val="solid"/>
                <a:miter/>
              </a:ln>
            </p:spPr>
            <p:txBody>
              <a:bodyPr rtlCol="0" anchor="ctr"/>
              <a:lstStyle/>
              <a:p>
                <a:endParaRPr lang="zh-CN" altLang="en-US"/>
              </a:p>
            </p:txBody>
          </p:sp>
        </p:grpSp>
        <p:sp>
          <p:nvSpPr>
            <p:cNvPr id="99" name="任意多边形: 形状 98"/>
            <p:cNvSpPr/>
            <p:nvPr/>
          </p:nvSpPr>
          <p:spPr>
            <a:xfrm>
              <a:off x="4805555" y="1"/>
              <a:ext cx="5139647" cy="3961260"/>
            </a:xfrm>
            <a:custGeom>
              <a:avLst/>
              <a:gdLst>
                <a:gd name="connsiteX0" fmla="*/ 319051 w 4825290"/>
                <a:gd name="connsiteY0" fmla="*/ 0 h 3718977"/>
                <a:gd name="connsiteX1" fmla="*/ 2877859 w 4825290"/>
                <a:gd name="connsiteY1" fmla="*/ 0 h 3718977"/>
                <a:gd name="connsiteX2" fmla="*/ 4702754 w 4825290"/>
                <a:gd name="connsiteY2" fmla="*/ 1824894 h 3718977"/>
                <a:gd name="connsiteX3" fmla="*/ 4702754 w 4825290"/>
                <a:gd name="connsiteY3" fmla="*/ 2416150 h 3718977"/>
                <a:gd name="connsiteX4" fmla="*/ 3522464 w 4825290"/>
                <a:gd name="connsiteY4" fmla="*/ 3596439 h 3718977"/>
                <a:gd name="connsiteX5" fmla="*/ 2931208 w 4825290"/>
                <a:gd name="connsiteY5" fmla="*/ 3596439 h 3718977"/>
                <a:gd name="connsiteX6" fmla="*/ 122539 w 4825290"/>
                <a:gd name="connsiteY6" fmla="*/ 787768 h 3718977"/>
                <a:gd name="connsiteX7" fmla="*/ 122539 w 4825290"/>
                <a:gd name="connsiteY7" fmla="*/ 196512 h 37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290" h="3718977">
                  <a:moveTo>
                    <a:pt x="319051" y="0"/>
                  </a:moveTo>
                  <a:lnTo>
                    <a:pt x="2877859" y="0"/>
                  </a:lnTo>
                  <a:lnTo>
                    <a:pt x="4702754" y="1824894"/>
                  </a:lnTo>
                  <a:cubicBezTo>
                    <a:pt x="4866136" y="1988278"/>
                    <a:pt x="4866136" y="2252968"/>
                    <a:pt x="4702754" y="2416150"/>
                  </a:cubicBezTo>
                  <a:lnTo>
                    <a:pt x="3522464" y="3596439"/>
                  </a:lnTo>
                  <a:cubicBezTo>
                    <a:pt x="3359080" y="3759823"/>
                    <a:pt x="3094390" y="3759823"/>
                    <a:pt x="2931208" y="3596439"/>
                  </a:cubicBezTo>
                  <a:lnTo>
                    <a:pt x="122539" y="787768"/>
                  </a:lnTo>
                  <a:cubicBezTo>
                    <a:pt x="-40846" y="624587"/>
                    <a:pt x="-40846" y="359897"/>
                    <a:pt x="122539" y="196512"/>
                  </a:cubicBezTo>
                  <a:close/>
                </a:path>
              </a:pathLst>
            </a:custGeom>
            <a:solidFill>
              <a:srgbClr val="003461"/>
            </a:solidFill>
            <a:ln w="23785" cap="flat">
              <a:noFill/>
              <a:prstDash val="solid"/>
              <a:miter/>
            </a:ln>
          </p:spPr>
          <p:txBody>
            <a:bodyPr wrap="square" rtlCol="0" anchor="ctr">
              <a:noAutofit/>
            </a:bodyPr>
            <a:lstStyle/>
            <a:p>
              <a:endParaRPr lang="zh-CN" altLang="en-US"/>
            </a:p>
          </p:txBody>
        </p:sp>
        <p:sp>
          <p:nvSpPr>
            <p:cNvPr id="97" name="任意多边形: 形状 96"/>
            <p:cNvSpPr/>
            <p:nvPr/>
          </p:nvSpPr>
          <p:spPr>
            <a:xfrm>
              <a:off x="4636542" y="0"/>
              <a:ext cx="7555457" cy="4462558"/>
            </a:xfrm>
            <a:custGeom>
              <a:avLst/>
              <a:gdLst>
                <a:gd name="connsiteX0" fmla="*/ 0 w 7093342"/>
                <a:gd name="connsiteY0" fmla="*/ 0 h 4189614"/>
                <a:gd name="connsiteX1" fmla="*/ 7093342 w 7093342"/>
                <a:gd name="connsiteY1" fmla="*/ 0 h 4189614"/>
                <a:gd name="connsiteX2" fmla="*/ 7093342 w 7093342"/>
                <a:gd name="connsiteY2" fmla="*/ 1702907 h 4189614"/>
                <a:gd name="connsiteX3" fmla="*/ 4840398 w 7093342"/>
                <a:gd name="connsiteY3" fmla="*/ 3955761 h 4189614"/>
                <a:gd name="connsiteX4" fmla="*/ 3709044 w 7093342"/>
                <a:gd name="connsiteY4" fmla="*/ 3955761 h 4189614"/>
                <a:gd name="connsiteX5" fmla="*/ 225000 w 7093342"/>
                <a:gd name="connsiteY5" fmla="*/ 471718 h 4189614"/>
                <a:gd name="connsiteX6" fmla="*/ 6189 w 7093342"/>
                <a:gd name="connsiteY6" fmla="*/ 63441 h 41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3342" h="4189614">
                  <a:moveTo>
                    <a:pt x="0" y="0"/>
                  </a:moveTo>
                  <a:lnTo>
                    <a:pt x="7093342" y="0"/>
                  </a:lnTo>
                  <a:lnTo>
                    <a:pt x="7093342" y="1702907"/>
                  </a:lnTo>
                  <a:lnTo>
                    <a:pt x="4840398" y="3955761"/>
                  </a:lnTo>
                  <a:cubicBezTo>
                    <a:pt x="4528594" y="4267566"/>
                    <a:pt x="4021051" y="4267566"/>
                    <a:pt x="3709044" y="3955761"/>
                  </a:cubicBezTo>
                  <a:lnTo>
                    <a:pt x="225000" y="471718"/>
                  </a:lnTo>
                  <a:cubicBezTo>
                    <a:pt x="111713" y="358431"/>
                    <a:pt x="36644" y="217163"/>
                    <a:pt x="6189" y="63441"/>
                  </a:cubicBezTo>
                  <a:close/>
                </a:path>
              </a:pathLst>
            </a:custGeom>
            <a:solidFill>
              <a:srgbClr val="FFFFFF"/>
            </a:solidFill>
            <a:ln w="23785" cap="flat">
              <a:noFill/>
              <a:prstDash val="solid"/>
              <a:miter/>
            </a:ln>
          </p:spPr>
          <p:txBody>
            <a:bodyPr wrap="square" rtlCol="0" anchor="ctr">
              <a:noAutofit/>
            </a:bodyPr>
            <a:lstStyle/>
            <a:p>
              <a:endParaRPr lang="zh-CN" altLang="en-US"/>
            </a:p>
          </p:txBody>
        </p:sp>
        <p:pic>
          <p:nvPicPr>
            <p:cNvPr id="38" name="图片 37"/>
            <p:cNvPicPr>
              <a:picLocks noChangeAspect="1"/>
            </p:cNvPicPr>
            <p:nvPr/>
          </p:nvPicPr>
          <p:blipFill>
            <a:blip r:embed="rId1"/>
            <a:srcRect r="5449" b="9525"/>
            <a:stretch>
              <a:fillRect/>
            </a:stretch>
          </p:blipFill>
          <p:spPr>
            <a:xfrm>
              <a:off x="8583536" y="2638372"/>
              <a:ext cx="3608464" cy="4219629"/>
            </a:xfrm>
            <a:custGeom>
              <a:avLst/>
              <a:gdLst>
                <a:gd name="connsiteX0" fmla="*/ 0 w 3608464"/>
                <a:gd name="connsiteY0" fmla="*/ 0 h 4219629"/>
                <a:gd name="connsiteX1" fmla="*/ 3608464 w 3608464"/>
                <a:gd name="connsiteY1" fmla="*/ 0 h 4219629"/>
                <a:gd name="connsiteX2" fmla="*/ 3608464 w 3608464"/>
                <a:gd name="connsiteY2" fmla="*/ 4219629 h 4219629"/>
                <a:gd name="connsiteX3" fmla="*/ 0 w 3608464"/>
                <a:gd name="connsiteY3" fmla="*/ 4219629 h 4219629"/>
              </a:gdLst>
              <a:ahLst/>
              <a:cxnLst>
                <a:cxn ang="0">
                  <a:pos x="connsiteX0" y="connsiteY0"/>
                </a:cxn>
                <a:cxn ang="0">
                  <a:pos x="connsiteX1" y="connsiteY1"/>
                </a:cxn>
                <a:cxn ang="0">
                  <a:pos x="connsiteX2" y="connsiteY2"/>
                </a:cxn>
                <a:cxn ang="0">
                  <a:pos x="connsiteX3" y="connsiteY3"/>
                </a:cxn>
              </a:cxnLst>
              <a:rect l="l" t="t" r="r" b="b"/>
              <a:pathLst>
                <a:path w="3608464" h="4219629">
                  <a:moveTo>
                    <a:pt x="0" y="0"/>
                  </a:moveTo>
                  <a:lnTo>
                    <a:pt x="3608464" y="0"/>
                  </a:lnTo>
                  <a:lnTo>
                    <a:pt x="3608464" y="4219629"/>
                  </a:lnTo>
                  <a:lnTo>
                    <a:pt x="0" y="4219629"/>
                  </a:lnTo>
                  <a:close/>
                </a:path>
              </a:pathLst>
            </a:custGeom>
          </p:spPr>
        </p:pic>
      </p:grpSp>
      <p:grpSp>
        <p:nvGrpSpPr>
          <p:cNvPr id="7" name="组合 6"/>
          <p:cNvGrpSpPr/>
          <p:nvPr/>
        </p:nvGrpSpPr>
        <p:grpSpPr>
          <a:xfrm>
            <a:off x="353636" y="2013075"/>
            <a:ext cx="6513316" cy="3790249"/>
            <a:chOff x="311581" y="2085006"/>
            <a:chExt cx="6513316" cy="3790249"/>
          </a:xfrm>
        </p:grpSpPr>
        <p:grpSp>
          <p:nvGrpSpPr>
            <p:cNvPr id="29" name="组合 28"/>
            <p:cNvGrpSpPr/>
            <p:nvPr/>
          </p:nvGrpSpPr>
          <p:grpSpPr>
            <a:xfrm>
              <a:off x="311581" y="2085006"/>
              <a:ext cx="6513316" cy="3790249"/>
              <a:chOff x="873125" y="2065655"/>
              <a:chExt cx="6513316" cy="3790249"/>
            </a:xfrm>
          </p:grpSpPr>
          <p:sp>
            <p:nvSpPr>
              <p:cNvPr id="30" name="文本框 29"/>
              <p:cNvSpPr txBox="1"/>
              <p:nvPr/>
            </p:nvSpPr>
            <p:spPr>
              <a:xfrm>
                <a:off x="873125" y="3890010"/>
                <a:ext cx="6476365" cy="783590"/>
              </a:xfrm>
              <a:prstGeom prst="rect">
                <a:avLst/>
              </a:prstGeom>
              <a:noFill/>
            </p:spPr>
            <p:txBody>
              <a:bodyPr wrap="none" rtlCol="0">
                <a:spAutoFit/>
              </a:bodyPr>
              <a:lstStyle>
                <a:defPPr>
                  <a:defRPr lang="zh-CN"/>
                </a:defPPr>
                <a:lvl1pPr>
                  <a:defRPr sz="4500" b="1">
                    <a:latin typeface="+mj-ea"/>
                    <a:ea typeface="+mj-ea"/>
                    <a:cs typeface="宋体" panose="02010600030101010101" pitchFamily="2" charset="-122"/>
                  </a:defRPr>
                </a:lvl1pPr>
              </a:lstStyle>
              <a:p>
                <a:r>
                  <a:rPr lang="zh-CN" altLang="zh-CN" dirty="0">
                    <a:latin typeface="汉仪旗黑-60简" panose="00020600040101010101" charset="-122"/>
                    <a:ea typeface="汉仪旗黑-60简" panose="00020600040101010101" charset="-122"/>
                  </a:rPr>
                  <a:t>专项支出报销制度及流程</a:t>
                </a:r>
                <a:endParaRPr lang="zh-CN" altLang="zh-CN" dirty="0">
                  <a:latin typeface="汉仪旗黑-60简" panose="00020600040101010101" charset="-122"/>
                  <a:ea typeface="汉仪旗黑-60简" panose="00020600040101010101" charset="-122"/>
                  <a:sym typeface="Segoe UI" panose="020B0502040204020203" pitchFamily="34" charset="0"/>
                </a:endParaRPr>
              </a:p>
            </p:txBody>
          </p:sp>
          <p:sp>
            <p:nvSpPr>
              <p:cNvPr id="31" name="文本框 12"/>
              <p:cNvSpPr txBox="1"/>
              <p:nvPr/>
            </p:nvSpPr>
            <p:spPr>
              <a:xfrm>
                <a:off x="924768" y="4933884"/>
                <a:ext cx="6461673" cy="922020"/>
              </a:xfrm>
              <a:prstGeom prst="rect">
                <a:avLst/>
              </a:prstGeom>
              <a:noFill/>
            </p:spPr>
            <p:txBody>
              <a:bodyPr wrap="square" rtlCol="0">
                <a:spAutoFit/>
              </a:bodyPr>
              <a:lstStyle>
                <a:defPPr>
                  <a:defRPr lang="zh-CN"/>
                </a:defPPr>
                <a:lvl1pPr>
                  <a:lnSpc>
                    <a:spcPct val="150000"/>
                  </a:lnSpc>
                  <a:defRPr sz="1900">
                    <a:solidFill>
                      <a:schemeClr val="tx1">
                        <a:lumMod val="85000"/>
                        <a:lumOff val="15000"/>
                      </a:schemeClr>
                    </a:solidFill>
                  </a:defRPr>
                </a:lvl1pPr>
              </a:lstStyle>
              <a:p>
                <a:r>
                  <a:rPr lang="zh-CN" altLang="en-US" sz="1800" dirty="0">
                    <a:solidFill>
                      <a:schemeClr val="tx1"/>
                    </a:solidFill>
                    <a:latin typeface="汉仪文黑-75简" panose="00020600040101010101" charset="-122"/>
                    <a:ea typeface="汉仪文黑-55简" panose="00020600040101010101" charset="-122"/>
                  </a:rPr>
                  <a:t>公司专项支出财务报销制度主要包括软件及固定资产购置、咨询顾问费用、广告宣传活动费以及其他专项费用等。</a:t>
                </a:r>
                <a:endParaRPr lang="zh-CN" altLang="en-US" sz="1800" dirty="0">
                  <a:solidFill>
                    <a:schemeClr val="tx1"/>
                  </a:solidFill>
                  <a:latin typeface="汉仪文黑-75简" panose="00020600040101010101" charset="-122"/>
                  <a:ea typeface="汉仪文黑-55简" panose="00020600040101010101" charset="-122"/>
                </a:endParaRPr>
              </a:p>
            </p:txBody>
          </p:sp>
          <p:sp>
            <p:nvSpPr>
              <p:cNvPr id="32" name="文本框 31"/>
              <p:cNvSpPr txBox="1"/>
              <p:nvPr/>
            </p:nvSpPr>
            <p:spPr>
              <a:xfrm>
                <a:off x="873125" y="2065655"/>
                <a:ext cx="2011680" cy="1938020"/>
              </a:xfrm>
              <a:prstGeom prst="rect">
                <a:avLst/>
              </a:prstGeom>
              <a:noFill/>
            </p:spPr>
            <p:txBody>
              <a:bodyPr wrap="none" rtlCol="0">
                <a:spAutoFit/>
              </a:bodyPr>
              <a:lstStyle/>
              <a:p>
                <a:r>
                  <a:rPr lang="en-US" altLang="zh-CN" sz="12000" dirty="0">
                    <a:solidFill>
                      <a:schemeClr val="accent1"/>
                    </a:solidFill>
                    <a:latin typeface="汉仪文黑-75简" panose="00020600040101010101" charset="-122"/>
                    <a:ea typeface="汉仪文黑-55简" panose="00020600040101010101" charset="-122"/>
                    <a:cs typeface="思源宋体" panose="02020400000000000000" charset="-122"/>
                  </a:rPr>
                  <a:t>04</a:t>
                </a:r>
                <a:endParaRPr lang="en-US" altLang="zh-CN" sz="12000"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cxnSp>
          <p:nvCxnSpPr>
            <p:cNvPr id="44" name="直接连接符 43"/>
            <p:cNvCxnSpPr/>
            <p:nvPr/>
          </p:nvCxnSpPr>
          <p:spPr>
            <a:xfrm flipH="1">
              <a:off x="467216" y="4838947"/>
              <a:ext cx="6357681" cy="0"/>
            </a:xfrm>
            <a:prstGeom prst="line">
              <a:avLst/>
            </a:prstGeom>
            <a:ln w="28575">
              <a:solidFill>
                <a:srgbClr val="003461"/>
              </a:solidFill>
            </a:ln>
            <a:effectLst>
              <a:outerShdw blurRad="50800" dist="38100" dir="2700000" algn="tl"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rcRect l="1431" t="13710" r="768" b="4716"/>
          <a:stretch>
            <a:fillRect/>
          </a:stretch>
        </p:blipFill>
        <p:spPr>
          <a:xfrm>
            <a:off x="4617017" y="2"/>
            <a:ext cx="7574984" cy="4212105"/>
          </a:xfrm>
          <a:custGeom>
            <a:avLst/>
            <a:gdLst>
              <a:gd name="connsiteX0" fmla="*/ 0 w 7574984"/>
              <a:gd name="connsiteY0" fmla="*/ 0 h 4212105"/>
              <a:gd name="connsiteX1" fmla="*/ 7574984 w 7574984"/>
              <a:gd name="connsiteY1" fmla="*/ 0 h 4212105"/>
              <a:gd name="connsiteX2" fmla="*/ 7574983 w 7574984"/>
              <a:gd name="connsiteY2" fmla="*/ 1510260 h 4212105"/>
              <a:gd name="connsiteX3" fmla="*/ 5159367 w 7574984"/>
              <a:gd name="connsiteY3" fmla="*/ 3976017 h 4212105"/>
              <a:gd name="connsiteX4" fmla="*/ 4047213 w 7574984"/>
              <a:gd name="connsiteY4" fmla="*/ 3987441 h 4212105"/>
              <a:gd name="connsiteX5" fmla="*/ 102222 w 7574984"/>
              <a:gd name="connsiteY5" fmla="*/ 122671 h 4212105"/>
              <a:gd name="connsiteX6" fmla="*/ 184 w 7574984"/>
              <a:gd name="connsiteY6" fmla="*/ 340 h 42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4984" h="4212105">
                <a:moveTo>
                  <a:pt x="0" y="0"/>
                </a:moveTo>
                <a:lnTo>
                  <a:pt x="7574984" y="0"/>
                </a:lnTo>
                <a:lnTo>
                  <a:pt x="7574983" y="1510260"/>
                </a:lnTo>
                <a:lnTo>
                  <a:pt x="5159367" y="3976017"/>
                </a:lnTo>
                <a:cubicBezTo>
                  <a:pt x="4855409" y="4286285"/>
                  <a:pt x="4357480" y="4291399"/>
                  <a:pt x="4047213" y="3987441"/>
                </a:cubicBezTo>
                <a:lnTo>
                  <a:pt x="102222" y="122671"/>
                </a:lnTo>
                <a:cubicBezTo>
                  <a:pt x="63439" y="84677"/>
                  <a:pt x="29424" y="43651"/>
                  <a:pt x="184" y="340"/>
                </a:cubicBezTo>
                <a:close/>
              </a:path>
            </a:pathLst>
          </a:custGeom>
        </p:spPr>
      </p:pic>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 y="98494"/>
            <a:ext cx="12192001" cy="744166"/>
            <a:chOff x="-1" y="98494"/>
            <a:chExt cx="12192001" cy="744166"/>
          </a:xfrm>
        </p:grpSpPr>
        <p:grpSp>
          <p:nvGrpSpPr>
            <p:cNvPr id="8" name="组合 7"/>
            <p:cNvGrpSpPr/>
            <p:nvPr/>
          </p:nvGrpSpPr>
          <p:grpSpPr>
            <a:xfrm>
              <a:off x="-1" y="770660"/>
              <a:ext cx="12192001" cy="72000"/>
              <a:chOff x="-1" y="758480"/>
              <a:chExt cx="12192001" cy="72000"/>
            </a:xfrm>
          </p:grpSpPr>
          <p:cxnSp>
            <p:nvCxnSpPr>
              <p:cNvPr id="6" name="直接连接符 5"/>
              <p:cNvCxnSpPr/>
              <p:nvPr/>
            </p:nvCxnSpPr>
            <p:spPr>
              <a:xfrm>
                <a:off x="-1" y="794480"/>
                <a:ext cx="121920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圆角 6"/>
              <p:cNvSpPr/>
              <p:nvPr/>
            </p:nvSpPr>
            <p:spPr>
              <a:xfrm>
                <a:off x="8259580" y="758480"/>
                <a:ext cx="3932420" cy="72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109111" y="155644"/>
              <a:ext cx="7187128" cy="582358"/>
              <a:chOff x="109111" y="155644"/>
              <a:chExt cx="7187128" cy="582358"/>
            </a:xfrm>
          </p:grpSpPr>
          <p:sp>
            <p:nvSpPr>
              <p:cNvPr id="9" name="文本框 8"/>
              <p:cNvSpPr txBox="1"/>
              <p:nvPr/>
            </p:nvSpPr>
            <p:spPr>
              <a:xfrm>
                <a:off x="887747" y="190083"/>
                <a:ext cx="6408492" cy="491490"/>
              </a:xfrm>
              <a:prstGeom prst="rect">
                <a:avLst/>
              </a:prstGeom>
              <a:noFill/>
            </p:spPr>
            <p:txBody>
              <a:bodyPr wrap="none" rtlCol="0">
                <a:spAutoFit/>
              </a:bodyPr>
              <a:lstStyle/>
              <a:p>
                <a:pPr lvl="0" algn="l">
                  <a:buClrTx/>
                  <a:buSzTx/>
                  <a:buFontTx/>
                </a:pPr>
                <a:r>
                  <a:rPr lang="zh-CN" altLang="en-US" sz="2600" dirty="0">
                    <a:latin typeface="汉仪旗黑-60简" panose="00020600040101010101" charset="-122"/>
                    <a:ea typeface="汉仪旗黑-60简" panose="00020600040101010101" charset="-122"/>
                    <a:cs typeface="宋体" panose="02010600030101010101" pitchFamily="2" charset="-122"/>
                    <a:sym typeface="+mn-ea"/>
                  </a:rPr>
                  <a:t>软件及固定资产购置报销财务制度及流程</a:t>
                </a:r>
                <a:endParaRPr lang="zh-CN" altLang="en-US" sz="2600" dirty="0">
                  <a:latin typeface="汉仪旗黑-60简" panose="00020600040101010101" charset="-122"/>
                  <a:ea typeface="汉仪旗黑-60简" panose="00020600040101010101" charset="-122"/>
                  <a:cs typeface="宋体" panose="02010600030101010101" pitchFamily="2" charset="-122"/>
                  <a:sym typeface="+mn-ea"/>
                </a:endParaRPr>
              </a:p>
            </p:txBody>
          </p:sp>
          <p:sp>
            <p:nvSpPr>
              <p:cNvPr id="14" name="文本框 13"/>
              <p:cNvSpPr txBox="1"/>
              <p:nvPr/>
            </p:nvSpPr>
            <p:spPr>
              <a:xfrm>
                <a:off x="109111" y="155644"/>
                <a:ext cx="780309" cy="582358"/>
              </a:xfrm>
              <a:prstGeom prst="rect">
                <a:avLst/>
              </a:prstGeom>
              <a:noFill/>
            </p:spPr>
            <p:txBody>
              <a:bodyPr wrap="none" rtlCol="0">
                <a:spAutoFit/>
              </a:bodyPr>
              <a:lstStyle/>
              <a:p>
                <a:r>
                  <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rPr>
                  <a:t>4.1</a:t>
                </a:r>
                <a:endPar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sp>
          <p:nvSpPr>
            <p:cNvPr id="16" name="文本框 15"/>
            <p:cNvSpPr txBox="1"/>
            <p:nvPr/>
          </p:nvSpPr>
          <p:spPr>
            <a:xfrm>
              <a:off x="11107622" y="98494"/>
              <a:ext cx="932180" cy="521970"/>
            </a:xfrm>
            <a:prstGeom prst="rect">
              <a:avLst/>
            </a:prstGeom>
            <a:noFill/>
          </p:spPr>
          <p:txBody>
            <a:bodyPr wrap="none" rtlCol="0">
              <a:spAutoFit/>
            </a:bodyPr>
            <a:lstStyle/>
            <a:p>
              <a:r>
                <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rPr>
                <a:t>logo</a:t>
              </a:r>
              <a:endPar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grpSp>
        <p:nvGrpSpPr>
          <p:cNvPr id="71" name="组合 70"/>
          <p:cNvGrpSpPr/>
          <p:nvPr/>
        </p:nvGrpSpPr>
        <p:grpSpPr>
          <a:xfrm>
            <a:off x="915337" y="2240000"/>
            <a:ext cx="4018613" cy="3416416"/>
            <a:chOff x="975401" y="2193785"/>
            <a:chExt cx="4018613" cy="3416416"/>
          </a:xfrm>
        </p:grpSpPr>
        <p:sp>
          <p:nvSpPr>
            <p:cNvPr id="72" name="文本框 71"/>
            <p:cNvSpPr txBox="1"/>
            <p:nvPr/>
          </p:nvSpPr>
          <p:spPr>
            <a:xfrm>
              <a:off x="975401" y="3210536"/>
              <a:ext cx="4018613" cy="2399665"/>
            </a:xfrm>
            <a:prstGeom prst="rect">
              <a:avLst/>
            </a:prstGeom>
            <a:noFill/>
          </p:spPr>
          <p:txBody>
            <a:bodyPr wrap="square" rtlCol="0">
              <a:spAutoFit/>
            </a:bodyPr>
            <a:lstStyle>
              <a:defPPr>
                <a:defRPr lang="zh-CN"/>
              </a:defPPr>
              <a:lvl1pPr>
                <a:lnSpc>
                  <a:spcPts val="2000"/>
                </a:lnSpc>
                <a:defRPr sz="1600">
                  <a:solidFill>
                    <a:srgbClr val="111111"/>
                  </a:solidFill>
                  <a:latin typeface="+mn-ea"/>
                  <a:cs typeface="+mn-ea"/>
                </a:defRPr>
              </a:lvl1pPr>
            </a:lstStyle>
            <a:p>
              <a:pPr>
                <a:lnSpc>
                  <a:spcPct val="150000"/>
                </a:lnSpc>
              </a:pPr>
              <a:r>
                <a:rPr lang="zh-CN" altLang="zh-CN" sz="2000" dirty="0">
                  <a:latin typeface="汉仪文黑-75简" panose="00020600040101010101" charset="-122"/>
                  <a:ea typeface="汉仪文黑-55简" panose="00020600040101010101" charset="-122"/>
                </a:rPr>
                <a:t>软件及固定资产购置报销财务制度</a:t>
              </a:r>
              <a:r>
                <a:rPr lang="zh-CN" altLang="en-US" sz="2000" dirty="0">
                  <a:latin typeface="汉仪文黑-75简" panose="00020600040101010101" charset="-122"/>
                  <a:ea typeface="汉仪文黑-55简" panose="00020600040101010101" charset="-122"/>
                </a:rPr>
                <a:t>应该</a:t>
              </a:r>
              <a:r>
                <a:rPr lang="zh-CN" altLang="zh-CN" sz="2000" dirty="0">
                  <a:latin typeface="汉仪文黑-75简" panose="00020600040101010101" charset="-122"/>
                  <a:ea typeface="汉仪文黑-55简" panose="00020600040101010101" charset="-122"/>
                </a:rPr>
                <a:t>按公司《资产管理制度》相关规定填写《资产购置申请单》并报批。 相关的合同协议及批准生效的购置申请。</a:t>
              </a:r>
              <a:r>
                <a:rPr lang="en-US" altLang="zh-CN" sz="2000" dirty="0">
                  <a:latin typeface="汉仪文黑-75简" panose="00020600040101010101" charset="-122"/>
                  <a:ea typeface="汉仪文黑-55简" panose="00020600040101010101" charset="-122"/>
                </a:rPr>
                <a:t> </a:t>
              </a:r>
              <a:endParaRPr lang="zh-CN" altLang="zh-CN" sz="2000" dirty="0">
                <a:latin typeface="汉仪文黑-75简" panose="00020600040101010101" charset="-122"/>
                <a:ea typeface="汉仪文黑-55简" panose="00020600040101010101" charset="-122"/>
              </a:endParaRPr>
            </a:p>
          </p:txBody>
        </p:sp>
        <p:grpSp>
          <p:nvGrpSpPr>
            <p:cNvPr id="73" name="组合 72"/>
            <p:cNvGrpSpPr/>
            <p:nvPr/>
          </p:nvGrpSpPr>
          <p:grpSpPr>
            <a:xfrm>
              <a:off x="975401" y="2193785"/>
              <a:ext cx="2897781" cy="897744"/>
              <a:chOff x="969051" y="1823085"/>
              <a:chExt cx="2897781" cy="897744"/>
            </a:xfrm>
          </p:grpSpPr>
          <p:sp>
            <p:nvSpPr>
              <p:cNvPr id="74" name="文本框 73"/>
              <p:cNvSpPr txBox="1"/>
              <p:nvPr/>
            </p:nvSpPr>
            <p:spPr>
              <a:xfrm>
                <a:off x="969051" y="1823085"/>
                <a:ext cx="2897781" cy="645160"/>
              </a:xfrm>
              <a:prstGeom prst="rect">
                <a:avLst/>
              </a:prstGeom>
              <a:noFill/>
            </p:spPr>
            <p:txBody>
              <a:bodyPr wrap="none" rtlCol="0">
                <a:spAutoFit/>
              </a:bodyPr>
              <a:lstStyle/>
              <a:p>
                <a:r>
                  <a:rPr lang="zh-CN" altLang="zh-CN" sz="3600" dirty="0">
                    <a:latin typeface="汉仪文黑-75简" panose="00020600040101010101" charset="-122"/>
                    <a:ea typeface="汉仪文黑-55简" panose="00020600040101010101" charset="-122"/>
                    <a:cs typeface="宋体" panose="02010600030101010101" pitchFamily="2" charset="-122"/>
                  </a:rPr>
                  <a:t>填写购置申请</a:t>
                </a:r>
                <a:endParaRPr lang="zh-CN" altLang="zh-CN" sz="3600" b="1" dirty="0">
                  <a:solidFill>
                    <a:srgbClr val="111111"/>
                  </a:solidFill>
                  <a:latin typeface="汉仪文黑-75简" panose="00020600040101010101" charset="-122"/>
                  <a:ea typeface="汉仪文黑-55简" panose="00020600040101010101" charset="-122"/>
                  <a:cs typeface="宋体" panose="02010600030101010101" pitchFamily="2" charset="-122"/>
                  <a:sym typeface="+mn-lt"/>
                </a:endParaRPr>
              </a:p>
            </p:txBody>
          </p:sp>
          <p:sp>
            <p:nvSpPr>
              <p:cNvPr id="76" name="矩形: 圆角 75"/>
              <p:cNvSpPr/>
              <p:nvPr/>
            </p:nvSpPr>
            <p:spPr>
              <a:xfrm rot="10800000">
                <a:off x="1084719" y="2643827"/>
                <a:ext cx="735149" cy="7700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1111"/>
                  </a:solidFill>
                  <a:latin typeface="+mn-ea"/>
                  <a:cs typeface="+mn-ea"/>
                  <a:sym typeface="+mn-lt"/>
                </a:endParaRPr>
              </a:p>
            </p:txBody>
          </p:sp>
        </p:grpSp>
      </p:grpSp>
      <p:grpSp>
        <p:nvGrpSpPr>
          <p:cNvPr id="3" name="组合 2"/>
          <p:cNvGrpSpPr/>
          <p:nvPr/>
        </p:nvGrpSpPr>
        <p:grpSpPr>
          <a:xfrm>
            <a:off x="5542368" y="1769773"/>
            <a:ext cx="5626195" cy="4450078"/>
            <a:chOff x="5313768" y="1769773"/>
            <a:chExt cx="5626195" cy="4450078"/>
          </a:xfrm>
        </p:grpSpPr>
        <p:sp>
          <p:nvSpPr>
            <p:cNvPr id="59" name="矩形 58"/>
            <p:cNvSpPr/>
            <p:nvPr/>
          </p:nvSpPr>
          <p:spPr>
            <a:xfrm>
              <a:off x="5313768" y="1769773"/>
              <a:ext cx="5626195" cy="128731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0" name="文本框 20"/>
            <p:cNvSpPr txBox="1"/>
            <p:nvPr/>
          </p:nvSpPr>
          <p:spPr>
            <a:xfrm>
              <a:off x="5643739" y="2100551"/>
              <a:ext cx="703720" cy="703720"/>
            </a:xfrm>
            <a:prstGeom prst="ellipse">
              <a:avLst/>
            </a:prstGeom>
            <a:solidFill>
              <a:schemeClr val="accent1"/>
            </a:solidFill>
            <a:ln>
              <a:noFill/>
            </a:ln>
            <a:effectLst/>
          </p:spPr>
          <p:txBody>
            <a:bodyPr wrap="square" lIns="0" tIns="0" rIns="0" bIns="0" rtlCol="0" anchor="ctr">
              <a:no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000" b="1" dirty="0">
                  <a:latin typeface="+mn-ea"/>
                  <a:ea typeface="+mn-ea"/>
                </a:rPr>
                <a:t>01</a:t>
              </a:r>
              <a:endParaRPr lang="zh-CN" altLang="en-US" sz="2000" b="1" dirty="0">
                <a:latin typeface="+mn-ea"/>
                <a:ea typeface="+mn-ea"/>
              </a:endParaRPr>
            </a:p>
          </p:txBody>
        </p:sp>
        <p:sp>
          <p:nvSpPr>
            <p:cNvPr id="61" name="文本框 60"/>
            <p:cNvSpPr txBox="1"/>
            <p:nvPr/>
          </p:nvSpPr>
          <p:spPr>
            <a:xfrm>
              <a:off x="6634750" y="1970683"/>
              <a:ext cx="4079470" cy="991235"/>
            </a:xfrm>
            <a:prstGeom prst="rect">
              <a:avLst/>
            </a:prstGeom>
            <a:noFill/>
          </p:spPr>
          <p:txBody>
            <a:bodyPr wrap="square" rtlCol="0">
              <a:spAutoFit/>
            </a:bodyPr>
            <a:lstStyle>
              <a:defPPr>
                <a:defRPr lang="zh-CN"/>
              </a:defPPr>
              <a:lvl1pPr>
                <a:lnSpc>
                  <a:spcPct val="130000"/>
                </a:lnSpc>
                <a:defRPr kumimoji="1" sz="1200">
                  <a:solidFill>
                    <a:schemeClr val="bg1">
                      <a:lumMod val="50000"/>
                    </a:schemeClr>
                  </a:solidFill>
                  <a:latin typeface="+mn-ea"/>
                  <a:cs typeface="+mn-ea"/>
                </a:defRPr>
              </a:lvl1pPr>
            </a:lstStyle>
            <a:p>
              <a:r>
                <a:rPr lang="zh-CN" altLang="zh-CN" sz="1500" dirty="0">
                  <a:solidFill>
                    <a:schemeClr val="tx1">
                      <a:lumMod val="95000"/>
                      <a:lumOff val="5000"/>
                    </a:schemeClr>
                  </a:solidFill>
                  <a:latin typeface="汉仪文黑-75简" panose="00020600040101010101" charset="-122"/>
                  <a:ea typeface="汉仪文黑-55简" panose="00020600040101010101" charset="-122"/>
                  <a:cs typeface="宋体" panose="02010600030101010101" pitchFamily="2" charset="-122"/>
                </a:rPr>
                <a:t>资产验收（软件应安装调试）无误后，经办人凭发票等资料办理出入库手续，按规定填写报销单</a:t>
              </a:r>
              <a:r>
                <a:rPr lang="zh-CN" altLang="en-US" sz="1500" dirty="0">
                  <a:solidFill>
                    <a:schemeClr val="tx1">
                      <a:lumMod val="95000"/>
                      <a:lumOff val="5000"/>
                    </a:schemeClr>
                  </a:solidFill>
                  <a:latin typeface="汉仪文黑-75简" panose="00020600040101010101" charset="-122"/>
                  <a:ea typeface="汉仪文黑-55简" panose="00020600040101010101" charset="-122"/>
                  <a:cs typeface="宋体" panose="02010600030101010101" pitchFamily="2" charset="-122"/>
                </a:rPr>
                <a:t>。</a:t>
              </a:r>
              <a:endParaRPr lang="zh-CN" altLang="en-US" sz="1500" dirty="0">
                <a:solidFill>
                  <a:schemeClr val="tx1">
                    <a:lumMod val="95000"/>
                    <a:lumOff val="5000"/>
                  </a:schemeClr>
                </a:solidFill>
                <a:latin typeface="汉仪文黑-75简" panose="00020600040101010101" charset="-122"/>
                <a:ea typeface="汉仪文黑-55简" panose="00020600040101010101" charset="-122"/>
              </a:endParaRPr>
            </a:p>
          </p:txBody>
        </p:sp>
        <p:sp>
          <p:nvSpPr>
            <p:cNvPr id="63" name="矩形 62"/>
            <p:cNvSpPr/>
            <p:nvPr/>
          </p:nvSpPr>
          <p:spPr>
            <a:xfrm>
              <a:off x="5313768" y="3314453"/>
              <a:ext cx="5626195" cy="128731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4" name="文本框 20"/>
            <p:cNvSpPr txBox="1"/>
            <p:nvPr/>
          </p:nvSpPr>
          <p:spPr>
            <a:xfrm>
              <a:off x="5643739" y="3645231"/>
              <a:ext cx="703720" cy="703720"/>
            </a:xfrm>
            <a:prstGeom prst="ellipse">
              <a:avLst/>
            </a:prstGeom>
            <a:solidFill>
              <a:schemeClr val="accent1"/>
            </a:solidFill>
            <a:ln>
              <a:noFill/>
            </a:ln>
            <a:effectLst/>
          </p:spPr>
          <p:txBody>
            <a:bodyPr wrap="square" lIns="0" tIns="0" rIns="0" bIns="0" rtlCol="0" anchor="ctr">
              <a:no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000" b="1" dirty="0">
                  <a:latin typeface="+mn-ea"/>
                  <a:ea typeface="+mn-ea"/>
                </a:rPr>
                <a:t>02</a:t>
              </a:r>
              <a:endParaRPr lang="zh-CN" altLang="en-US" sz="2000" b="1" dirty="0">
                <a:latin typeface="+mn-ea"/>
                <a:ea typeface="+mn-ea"/>
              </a:endParaRPr>
            </a:p>
          </p:txBody>
        </p:sp>
        <p:sp>
          <p:nvSpPr>
            <p:cNvPr id="67" name="矩形 66"/>
            <p:cNvSpPr/>
            <p:nvPr/>
          </p:nvSpPr>
          <p:spPr>
            <a:xfrm>
              <a:off x="5313768" y="4932541"/>
              <a:ext cx="5626195" cy="128731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8" name="文本框 20"/>
            <p:cNvSpPr txBox="1"/>
            <p:nvPr/>
          </p:nvSpPr>
          <p:spPr>
            <a:xfrm>
              <a:off x="5643739" y="5263319"/>
              <a:ext cx="703720" cy="703720"/>
            </a:xfrm>
            <a:prstGeom prst="ellipse">
              <a:avLst/>
            </a:prstGeom>
            <a:solidFill>
              <a:schemeClr val="accent1"/>
            </a:solidFill>
            <a:ln>
              <a:noFill/>
            </a:ln>
            <a:effectLst/>
          </p:spPr>
          <p:txBody>
            <a:bodyPr wrap="square" lIns="0" tIns="0" rIns="0" bIns="0" rtlCol="0" anchor="ctr">
              <a:no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000" b="1" dirty="0">
                  <a:latin typeface="+mn-ea"/>
                  <a:ea typeface="+mn-ea"/>
                </a:rPr>
                <a:t>03</a:t>
              </a:r>
              <a:endParaRPr lang="zh-CN" altLang="en-US" sz="2000" b="1" dirty="0">
                <a:latin typeface="+mn-ea"/>
                <a:ea typeface="+mn-ea"/>
              </a:endParaRPr>
            </a:p>
          </p:txBody>
        </p:sp>
        <p:sp>
          <p:nvSpPr>
            <p:cNvPr id="79" name="文本框 78"/>
            <p:cNvSpPr txBox="1"/>
            <p:nvPr/>
          </p:nvSpPr>
          <p:spPr>
            <a:xfrm>
              <a:off x="6634750" y="3646912"/>
              <a:ext cx="4066770" cy="691515"/>
            </a:xfrm>
            <a:prstGeom prst="rect">
              <a:avLst/>
            </a:prstGeom>
            <a:noFill/>
          </p:spPr>
          <p:txBody>
            <a:bodyPr wrap="square" rtlCol="0">
              <a:spAutoFit/>
            </a:bodyPr>
            <a:lstStyle>
              <a:defPPr>
                <a:defRPr lang="zh-CN"/>
              </a:defPPr>
              <a:lvl1pPr>
                <a:lnSpc>
                  <a:spcPct val="130000"/>
                </a:lnSpc>
                <a:defRPr kumimoji="1" sz="1500">
                  <a:solidFill>
                    <a:schemeClr val="tx1">
                      <a:lumMod val="95000"/>
                      <a:lumOff val="5000"/>
                    </a:schemeClr>
                  </a:solidFill>
                  <a:latin typeface="+mn-ea"/>
                  <a:cs typeface="宋体" panose="02010600030101010101" pitchFamily="2" charset="-122"/>
                </a:defRPr>
              </a:lvl1pPr>
            </a:lstStyle>
            <a:p>
              <a:r>
                <a:rPr lang="zh-CN" altLang="zh-CN" dirty="0">
                  <a:latin typeface="汉仪文黑-75简" panose="00020600040101010101" charset="-122"/>
                  <a:ea typeface="汉仪文黑-55简" panose="00020600040101010101" charset="-122"/>
                </a:rPr>
                <a:t>按资金支出规定审批程序审批</a:t>
              </a:r>
              <a:r>
                <a:rPr lang="zh-CN" altLang="en-US" dirty="0">
                  <a:latin typeface="汉仪文黑-75简" panose="00020600040101010101" charset="-122"/>
                  <a:ea typeface="汉仪文黑-55简" panose="00020600040101010101" charset="-122"/>
                </a:rPr>
                <a:t>，</a:t>
              </a:r>
              <a:r>
                <a:rPr lang="zh-CN" altLang="zh-CN" dirty="0">
                  <a:latin typeface="汉仪文黑-75简" panose="00020600040101010101" charset="-122"/>
                  <a:ea typeface="汉仪文黑-55简" panose="00020600040101010101" charset="-122"/>
                </a:rPr>
                <a:t>财务部根据审批后的报销单以银行转账</a:t>
              </a:r>
              <a:r>
                <a:rPr lang="en-US" altLang="zh-CN" dirty="0">
                  <a:latin typeface="汉仪文黑-75简" panose="00020600040101010101" charset="-122"/>
                  <a:ea typeface="汉仪文黑-55简" panose="00020600040101010101" charset="-122"/>
                </a:rPr>
                <a:t>/</a:t>
              </a:r>
              <a:r>
                <a:rPr lang="zh-CN" altLang="zh-CN" dirty="0">
                  <a:latin typeface="汉仪文黑-75简" panose="00020600040101010101" charset="-122"/>
                  <a:ea typeface="汉仪文黑-55简" panose="00020600040101010101" charset="-122"/>
                </a:rPr>
                <a:t>支票形式付款</a:t>
              </a:r>
              <a:r>
                <a:rPr lang="zh-CN" altLang="en-US" dirty="0">
                  <a:latin typeface="汉仪文黑-75简" panose="00020600040101010101" charset="-122"/>
                  <a:ea typeface="汉仪文黑-55简" panose="00020600040101010101" charset="-122"/>
                </a:rPr>
                <a:t>。</a:t>
              </a:r>
              <a:endParaRPr lang="zh-CN" altLang="en-US" dirty="0">
                <a:latin typeface="汉仪文黑-75简" panose="00020600040101010101" charset="-122"/>
                <a:ea typeface="汉仪文黑-55简" panose="00020600040101010101" charset="-122"/>
              </a:endParaRPr>
            </a:p>
          </p:txBody>
        </p:sp>
        <p:sp>
          <p:nvSpPr>
            <p:cNvPr id="80" name="文本框 79"/>
            <p:cNvSpPr txBox="1"/>
            <p:nvPr/>
          </p:nvSpPr>
          <p:spPr>
            <a:xfrm>
              <a:off x="6634750" y="5251001"/>
              <a:ext cx="4066770" cy="691515"/>
            </a:xfrm>
            <a:prstGeom prst="rect">
              <a:avLst/>
            </a:prstGeom>
            <a:noFill/>
          </p:spPr>
          <p:txBody>
            <a:bodyPr wrap="square" rtlCol="0">
              <a:spAutoFit/>
            </a:bodyPr>
            <a:lstStyle>
              <a:defPPr>
                <a:defRPr lang="zh-CN"/>
              </a:defPPr>
              <a:lvl1pPr>
                <a:lnSpc>
                  <a:spcPct val="130000"/>
                </a:lnSpc>
                <a:defRPr kumimoji="1" sz="1500">
                  <a:solidFill>
                    <a:schemeClr val="tx1">
                      <a:lumMod val="95000"/>
                      <a:lumOff val="5000"/>
                    </a:schemeClr>
                  </a:solidFill>
                  <a:latin typeface="+mn-ea"/>
                  <a:cs typeface="宋体" panose="02010600030101010101" pitchFamily="2" charset="-122"/>
                </a:defRPr>
              </a:lvl1pPr>
            </a:lstStyle>
            <a:p>
              <a:r>
                <a:rPr lang="zh-CN" altLang="zh-CN" dirty="0">
                  <a:latin typeface="汉仪文黑-75简" panose="00020600040101010101" charset="-122"/>
                  <a:ea typeface="汉仪文黑-55简" panose="00020600040101010101" charset="-122"/>
                </a:rPr>
                <a:t>若需提前借款，应按借款规定办理借支手续，并在事后的</a:t>
              </a:r>
              <a:r>
                <a:rPr lang="zh-CN" altLang="zh-CN" dirty="0">
                  <a:solidFill>
                    <a:srgbClr val="FF0000"/>
                  </a:solidFill>
                  <a:latin typeface="汉仪文黑-75简" panose="00020600040101010101" charset="-122"/>
                  <a:ea typeface="汉仪文黑-55简" panose="00020600040101010101" charset="-122"/>
                </a:rPr>
                <a:t>第一个报销日内</a:t>
              </a:r>
              <a:r>
                <a:rPr lang="zh-CN" altLang="zh-CN" dirty="0">
                  <a:latin typeface="汉仪文黑-75简" panose="00020600040101010101" charset="-122"/>
                  <a:ea typeface="汉仪文黑-55简" panose="00020600040101010101" charset="-122"/>
                </a:rPr>
                <a:t>办理报销手续。</a:t>
              </a:r>
              <a:endParaRPr lang="zh-CN" altLang="en-US" dirty="0">
                <a:latin typeface="汉仪文黑-75简" panose="00020600040101010101" charset="-122"/>
                <a:ea typeface="汉仪文黑-55简" panose="0002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4111"/>
            <a:ext cx="12192000" cy="6862111"/>
            <a:chOff x="0" y="-4111"/>
            <a:chExt cx="12192000" cy="6862111"/>
          </a:xfrm>
        </p:grpSpPr>
        <p:sp>
          <p:nvSpPr>
            <p:cNvPr id="11" name="文本框 10"/>
            <p:cNvSpPr txBox="1"/>
            <p:nvPr/>
          </p:nvSpPr>
          <p:spPr>
            <a:xfrm>
              <a:off x="5172088" y="716917"/>
              <a:ext cx="1859073" cy="829945"/>
            </a:xfrm>
            <a:prstGeom prst="rect">
              <a:avLst/>
            </a:prstGeom>
            <a:noFill/>
          </p:spPr>
          <p:txBody>
            <a:bodyPr wrap="square" rtlCol="0">
              <a:spAutoFit/>
            </a:bodyPr>
            <a:lstStyle>
              <a:defPPr>
                <a:defRPr lang="zh-CN"/>
              </a:defPPr>
              <a:lvl1pPr>
                <a:defRPr sz="4800">
                  <a:latin typeface="Noto Sans S Chinese Bold" panose="020B0800000000000000" pitchFamily="34" charset="-122"/>
                  <a:ea typeface="Noto Sans S Chinese Bold" panose="020B0800000000000000" pitchFamily="34" charset="-122"/>
                </a:defRPr>
              </a:lvl1pPr>
            </a:lstStyle>
            <a:p>
              <a:pPr algn="ctr"/>
              <a:r>
                <a:rPr lang="zh-CN" altLang="en-US" b="1" dirty="0">
                  <a:solidFill>
                    <a:srgbClr val="003461"/>
                  </a:solidFill>
                  <a:latin typeface="汉仪旗黑-60简" panose="00020600040101010101" charset="-122"/>
                  <a:ea typeface="汉仪旗黑-60简" panose="00020600040101010101" charset="-122"/>
                  <a:cs typeface="汉仪旗黑-60简" panose="00020600040101010101" charset="-122"/>
                </a:rPr>
                <a:t>前 言</a:t>
              </a:r>
              <a:endParaRPr lang="zh-CN" altLang="en-US" b="1" dirty="0">
                <a:solidFill>
                  <a:srgbClr val="003461"/>
                </a:solidFill>
                <a:latin typeface="汉仪旗黑-60简" panose="00020600040101010101" charset="-122"/>
                <a:ea typeface="汉仪旗黑-60简" panose="00020600040101010101" charset="-122"/>
                <a:cs typeface="汉仪旗黑-60简" panose="00020600040101010101" charset="-122"/>
              </a:endParaRPr>
            </a:p>
          </p:txBody>
        </p:sp>
        <p:sp>
          <p:nvSpPr>
            <p:cNvPr id="12" name="文本框 11"/>
            <p:cNvSpPr txBox="1"/>
            <p:nvPr/>
          </p:nvSpPr>
          <p:spPr>
            <a:xfrm>
              <a:off x="4676577" y="1592314"/>
              <a:ext cx="2867874" cy="352425"/>
            </a:xfrm>
            <a:prstGeom prst="rect">
              <a:avLst/>
            </a:prstGeom>
            <a:noFill/>
          </p:spPr>
          <p:txBody>
            <a:bodyPr wrap="square" rtlCol="0">
              <a:spAutoFit/>
            </a:bodyPr>
            <a:lstStyle>
              <a:defPPr>
                <a:defRPr lang="zh-CN"/>
              </a:defPPr>
              <a:lvl1pPr>
                <a:defRPr sz="6000">
                  <a:solidFill>
                    <a:srgbClr val="B30D19"/>
                  </a:solidFill>
                  <a:latin typeface="Noto Sans S Chinese Bold" panose="020B0800000000000000" pitchFamily="34" charset="-122"/>
                  <a:ea typeface="Noto Sans S Chinese Bold" panose="020B0800000000000000" pitchFamily="34" charset="-122"/>
                </a:defRPr>
              </a:lvl1pPr>
            </a:lstStyle>
            <a:p>
              <a:pPr algn="dist"/>
              <a:r>
                <a:rPr lang="en-US" altLang="zh-CN" sz="1700" dirty="0">
                  <a:solidFill>
                    <a:schemeClr val="tx1">
                      <a:lumMod val="65000"/>
                      <a:lumOff val="35000"/>
                    </a:schemeClr>
                  </a:solidFill>
                  <a:latin typeface="汉仪文黑-75简" panose="00020600040101010101" charset="-122"/>
                  <a:ea typeface="汉仪文黑-85简" panose="00020600040101010101" charset="-122"/>
                </a:rPr>
                <a:t>INTRODUCTION</a:t>
              </a:r>
              <a:endParaRPr lang="en-US" altLang="zh-CN" sz="1700" dirty="0">
                <a:solidFill>
                  <a:schemeClr val="tx1">
                    <a:lumMod val="65000"/>
                    <a:lumOff val="35000"/>
                  </a:schemeClr>
                </a:solidFill>
                <a:latin typeface="汉仪文黑-75简" panose="00020600040101010101" charset="-122"/>
                <a:ea typeface="汉仪文黑-85简" panose="00020600040101010101" charset="-122"/>
              </a:endParaRPr>
            </a:p>
          </p:txBody>
        </p:sp>
        <p:cxnSp>
          <p:nvCxnSpPr>
            <p:cNvPr id="13" name="直接连接符 12"/>
            <p:cNvCxnSpPr/>
            <p:nvPr/>
          </p:nvCxnSpPr>
          <p:spPr>
            <a:xfrm>
              <a:off x="2779332" y="3544475"/>
              <a:ext cx="325093"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327960" y="2418901"/>
              <a:ext cx="9549440" cy="3415030"/>
            </a:xfrm>
            <a:prstGeom prst="rect">
              <a:avLst/>
            </a:prstGeom>
          </p:spPr>
          <p:txBody>
            <a:bodyPr wrap="square">
              <a:spAutoFit/>
            </a:bodyPr>
            <a:lstStyle/>
            <a:p>
              <a:pPr indent="457200">
                <a:lnSpc>
                  <a:spcPct val="150000"/>
                </a:lnSpc>
              </a:pPr>
              <a:r>
                <a:rPr lang="zh-CN" altLang="zh-CN" sz="2400" dirty="0">
                  <a:latin typeface="汉仪文黑-75简" panose="00020600040101010101" charset="-122"/>
                  <a:ea typeface="汉仪文黑-55简" panose="00020600040101010101" charset="-122"/>
                </a:rPr>
                <a:t>为了加强公司内部管理，规范公司财务报销行为</a:t>
              </a:r>
              <a:r>
                <a:rPr lang="en-US" altLang="zh-CN" sz="2400" dirty="0">
                  <a:latin typeface="汉仪文黑-75简" panose="00020600040101010101" charset="-122"/>
                  <a:ea typeface="汉仪文黑-55简" panose="00020600040101010101" charset="-122"/>
                </a:rPr>
                <a:t>,</a:t>
              </a:r>
              <a:r>
                <a:rPr lang="zh-CN" altLang="zh-CN" sz="2400" dirty="0">
                  <a:latin typeface="汉仪文黑-75简" panose="00020600040101010101" charset="-122"/>
                  <a:ea typeface="汉仪文黑-55简" panose="00020600040101010101" charset="-122"/>
                </a:rPr>
                <a:t>倡导一切以业务为重的指导思想，合理控制费用支出，特制定本制度。</a:t>
              </a:r>
              <a:r>
                <a:rPr lang="en-US" altLang="zh-CN" sz="2400" dirty="0">
                  <a:latin typeface="汉仪文黑-75简" panose="00020600040101010101" charset="-122"/>
                  <a:ea typeface="汉仪文黑-55简" panose="00020600040101010101" charset="-122"/>
                </a:rPr>
                <a:t> </a:t>
              </a:r>
              <a:endParaRPr lang="zh-CN" altLang="zh-CN" sz="2400" dirty="0">
                <a:latin typeface="汉仪文黑-75简" panose="00020600040101010101" charset="-122"/>
                <a:ea typeface="汉仪文黑-55简" panose="00020600040101010101" charset="-122"/>
              </a:endParaRPr>
            </a:p>
            <a:p>
              <a:pPr indent="457200">
                <a:lnSpc>
                  <a:spcPct val="150000"/>
                </a:lnSpc>
              </a:pPr>
              <a:r>
                <a:rPr lang="zh-CN" altLang="zh-CN" sz="2400" dirty="0">
                  <a:latin typeface="汉仪文黑-75简" panose="00020600040101010101" charset="-122"/>
                  <a:ea typeface="汉仪文黑-55简" panose="00020600040101010101" charset="-122"/>
                </a:rPr>
                <a:t>本制度根据相关的财经制度及公司的实际情况，将财务报销分为日常办公费用、工薪福利及相关费用、税费支出、项目相关支出及专项支出等</a:t>
              </a:r>
              <a:r>
                <a:rPr lang="en-US" altLang="zh-CN" sz="2400" dirty="0">
                  <a:latin typeface="汉仪文黑-75简" panose="00020600040101010101" charset="-122"/>
                  <a:ea typeface="汉仪文黑-55简" panose="00020600040101010101" charset="-122"/>
                </a:rPr>
                <a:t>,</a:t>
              </a:r>
              <a:r>
                <a:rPr lang="zh-CN" altLang="zh-CN" sz="2400" dirty="0">
                  <a:latin typeface="汉仪文黑-75简" panose="00020600040101010101" charset="-122"/>
                  <a:ea typeface="汉仪文黑-55简" panose="00020600040101010101" charset="-122"/>
                </a:rPr>
                <a:t>以下分别说明报销相关的借款流程及各项支出具体的财务报销制度和报销流程</a:t>
              </a:r>
              <a:r>
                <a:rPr lang="zh-CN" altLang="en-US" sz="2400" dirty="0">
                  <a:latin typeface="汉仪文黑-75简" panose="00020600040101010101" charset="-122"/>
                  <a:ea typeface="汉仪文黑-55简" panose="00020600040101010101" charset="-122"/>
                </a:rPr>
                <a:t>，</a:t>
              </a:r>
              <a:r>
                <a:rPr lang="zh-CN" altLang="zh-CN" sz="2400" dirty="0">
                  <a:latin typeface="汉仪文黑-75简" panose="00020600040101010101" charset="-122"/>
                  <a:ea typeface="汉仪文黑-55简" panose="00020600040101010101" charset="-122"/>
                </a:rPr>
                <a:t>本制度适用公司全体员工。</a:t>
              </a:r>
              <a:r>
                <a:rPr lang="en-US" altLang="zh-CN" sz="2400" dirty="0">
                  <a:latin typeface="汉仪文黑-75简" panose="00020600040101010101" charset="-122"/>
                  <a:ea typeface="汉仪文黑-55简" panose="00020600040101010101" charset="-122"/>
                </a:rPr>
                <a:t> </a:t>
              </a:r>
              <a:endParaRPr lang="zh-CN" altLang="zh-CN" sz="2400" dirty="0">
                <a:latin typeface="汉仪文黑-75简" panose="00020600040101010101" charset="-122"/>
                <a:ea typeface="汉仪文黑-55简" panose="00020600040101010101" charset="-122"/>
              </a:endParaRPr>
            </a:p>
          </p:txBody>
        </p:sp>
        <p:cxnSp>
          <p:nvCxnSpPr>
            <p:cNvPr id="15" name="直接连接符 14"/>
            <p:cNvCxnSpPr/>
            <p:nvPr/>
          </p:nvCxnSpPr>
          <p:spPr>
            <a:xfrm>
              <a:off x="5843089" y="2028354"/>
              <a:ext cx="499836" cy="0"/>
            </a:xfrm>
            <a:prstGeom prst="line">
              <a:avLst/>
            </a:prstGeom>
            <a:ln w="28575">
              <a:solidFill>
                <a:srgbClr val="F7A31D"/>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1"/>
            <a:srcRect r="14836" b="30521"/>
            <a:stretch>
              <a:fillRect/>
            </a:stretch>
          </p:blipFill>
          <p:spPr>
            <a:xfrm>
              <a:off x="10534650" y="5210255"/>
              <a:ext cx="1657350" cy="1647745"/>
            </a:xfrm>
            <a:custGeom>
              <a:avLst/>
              <a:gdLst>
                <a:gd name="connsiteX0" fmla="*/ 0 w 3063295"/>
                <a:gd name="connsiteY0" fmla="*/ 0 h 3045541"/>
                <a:gd name="connsiteX1" fmla="*/ 3063295 w 3063295"/>
                <a:gd name="connsiteY1" fmla="*/ 0 h 3045541"/>
                <a:gd name="connsiteX2" fmla="*/ 3063295 w 3063295"/>
                <a:gd name="connsiteY2" fmla="*/ 3045541 h 3045541"/>
                <a:gd name="connsiteX3" fmla="*/ 0 w 3063295"/>
                <a:gd name="connsiteY3" fmla="*/ 3045541 h 3045541"/>
              </a:gdLst>
              <a:ahLst/>
              <a:cxnLst>
                <a:cxn ang="0">
                  <a:pos x="connsiteX0" y="connsiteY0"/>
                </a:cxn>
                <a:cxn ang="0">
                  <a:pos x="connsiteX1" y="connsiteY1"/>
                </a:cxn>
                <a:cxn ang="0">
                  <a:pos x="connsiteX2" y="connsiteY2"/>
                </a:cxn>
                <a:cxn ang="0">
                  <a:pos x="connsiteX3" y="connsiteY3"/>
                </a:cxn>
              </a:cxnLst>
              <a:rect l="l" t="t" r="r" b="b"/>
              <a:pathLst>
                <a:path w="3063295" h="3045541">
                  <a:moveTo>
                    <a:pt x="0" y="0"/>
                  </a:moveTo>
                  <a:lnTo>
                    <a:pt x="3063295" y="0"/>
                  </a:lnTo>
                  <a:lnTo>
                    <a:pt x="3063295" y="3045541"/>
                  </a:lnTo>
                  <a:lnTo>
                    <a:pt x="0" y="3045541"/>
                  </a:lnTo>
                  <a:close/>
                </a:path>
              </a:pathLst>
            </a:custGeom>
          </p:spPr>
        </p:pic>
        <p:pic>
          <p:nvPicPr>
            <p:cNvPr id="16" name="图片 15"/>
            <p:cNvPicPr>
              <a:picLocks noChangeAspect="1"/>
            </p:cNvPicPr>
            <p:nvPr/>
          </p:nvPicPr>
          <p:blipFill>
            <a:blip r:embed="rId1"/>
            <a:srcRect r="14836" b="30521"/>
            <a:stretch>
              <a:fillRect/>
            </a:stretch>
          </p:blipFill>
          <p:spPr>
            <a:xfrm rot="10800000">
              <a:off x="0" y="-4111"/>
              <a:ext cx="1657350" cy="1647745"/>
            </a:xfrm>
            <a:custGeom>
              <a:avLst/>
              <a:gdLst>
                <a:gd name="connsiteX0" fmla="*/ 0 w 3063295"/>
                <a:gd name="connsiteY0" fmla="*/ 0 h 3045541"/>
                <a:gd name="connsiteX1" fmla="*/ 3063295 w 3063295"/>
                <a:gd name="connsiteY1" fmla="*/ 0 h 3045541"/>
                <a:gd name="connsiteX2" fmla="*/ 3063295 w 3063295"/>
                <a:gd name="connsiteY2" fmla="*/ 3045541 h 3045541"/>
                <a:gd name="connsiteX3" fmla="*/ 0 w 3063295"/>
                <a:gd name="connsiteY3" fmla="*/ 3045541 h 3045541"/>
              </a:gdLst>
              <a:ahLst/>
              <a:cxnLst>
                <a:cxn ang="0">
                  <a:pos x="connsiteX0" y="connsiteY0"/>
                </a:cxn>
                <a:cxn ang="0">
                  <a:pos x="connsiteX1" y="connsiteY1"/>
                </a:cxn>
                <a:cxn ang="0">
                  <a:pos x="connsiteX2" y="connsiteY2"/>
                </a:cxn>
                <a:cxn ang="0">
                  <a:pos x="connsiteX3" y="connsiteY3"/>
                </a:cxn>
              </a:cxnLst>
              <a:rect l="l" t="t" r="r" b="b"/>
              <a:pathLst>
                <a:path w="3063295" h="3045541">
                  <a:moveTo>
                    <a:pt x="0" y="0"/>
                  </a:moveTo>
                  <a:lnTo>
                    <a:pt x="3063295" y="0"/>
                  </a:lnTo>
                  <a:lnTo>
                    <a:pt x="3063295" y="3045541"/>
                  </a:lnTo>
                  <a:lnTo>
                    <a:pt x="0" y="3045541"/>
                  </a:lnTo>
                  <a:close/>
                </a:path>
              </a:pathLst>
            </a:custGeom>
          </p:spPr>
        </p:pic>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 y="98494"/>
            <a:ext cx="12192001" cy="744166"/>
            <a:chOff x="-1" y="98494"/>
            <a:chExt cx="12192001" cy="744166"/>
          </a:xfrm>
        </p:grpSpPr>
        <p:grpSp>
          <p:nvGrpSpPr>
            <p:cNvPr id="8" name="组合 7"/>
            <p:cNvGrpSpPr/>
            <p:nvPr/>
          </p:nvGrpSpPr>
          <p:grpSpPr>
            <a:xfrm>
              <a:off x="-1" y="770660"/>
              <a:ext cx="12192001" cy="72000"/>
              <a:chOff x="-1" y="758480"/>
              <a:chExt cx="12192001" cy="72000"/>
            </a:xfrm>
          </p:grpSpPr>
          <p:cxnSp>
            <p:nvCxnSpPr>
              <p:cNvPr id="6" name="直接连接符 5"/>
              <p:cNvCxnSpPr/>
              <p:nvPr/>
            </p:nvCxnSpPr>
            <p:spPr>
              <a:xfrm>
                <a:off x="-1" y="794480"/>
                <a:ext cx="121920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圆角 6"/>
              <p:cNvSpPr/>
              <p:nvPr/>
            </p:nvSpPr>
            <p:spPr>
              <a:xfrm>
                <a:off x="8259580" y="758480"/>
                <a:ext cx="3932420" cy="72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109111" y="155644"/>
              <a:ext cx="5420860" cy="582358"/>
              <a:chOff x="109111" y="155644"/>
              <a:chExt cx="5420860" cy="582358"/>
            </a:xfrm>
          </p:grpSpPr>
          <p:sp>
            <p:nvSpPr>
              <p:cNvPr id="9" name="文本框 8"/>
              <p:cNvSpPr txBox="1"/>
              <p:nvPr/>
            </p:nvSpPr>
            <p:spPr>
              <a:xfrm>
                <a:off x="887747" y="190083"/>
                <a:ext cx="4642224" cy="491490"/>
              </a:xfrm>
              <a:prstGeom prst="rect">
                <a:avLst/>
              </a:prstGeom>
              <a:noFill/>
            </p:spPr>
            <p:txBody>
              <a:bodyPr wrap="none" rtlCol="0">
                <a:spAutoFit/>
              </a:bodyPr>
              <a:lstStyle/>
              <a:p>
                <a:pPr lvl="0" algn="l">
                  <a:buClrTx/>
                  <a:buSzTx/>
                  <a:buFontTx/>
                </a:pPr>
                <a:r>
                  <a:rPr lang="zh-CN" altLang="en-US" sz="2600" dirty="0">
                    <a:latin typeface="汉仪旗黑-60简" panose="00020600040101010101" charset="-122"/>
                    <a:ea typeface="汉仪旗黑-60简" panose="00020600040101010101" charset="-122"/>
                    <a:cs typeface="宋体" panose="02010600030101010101" pitchFamily="2" charset="-122"/>
                    <a:sym typeface="+mn-ea"/>
                  </a:rPr>
                  <a:t>固定资产购置申请表填写规范</a:t>
                </a:r>
                <a:endParaRPr lang="zh-CN" altLang="en-US" sz="2600" dirty="0">
                  <a:latin typeface="汉仪旗黑-60简" panose="00020600040101010101" charset="-122"/>
                  <a:ea typeface="汉仪旗黑-60简" panose="00020600040101010101" charset="-122"/>
                  <a:cs typeface="宋体" panose="02010600030101010101" pitchFamily="2" charset="-122"/>
                  <a:sym typeface="+mn-ea"/>
                </a:endParaRPr>
              </a:p>
            </p:txBody>
          </p:sp>
          <p:sp>
            <p:nvSpPr>
              <p:cNvPr id="14" name="文本框 13"/>
              <p:cNvSpPr txBox="1"/>
              <p:nvPr/>
            </p:nvSpPr>
            <p:spPr>
              <a:xfrm>
                <a:off x="109111" y="155644"/>
                <a:ext cx="781045" cy="582358"/>
              </a:xfrm>
              <a:prstGeom prst="rect">
                <a:avLst/>
              </a:prstGeom>
              <a:noFill/>
            </p:spPr>
            <p:txBody>
              <a:bodyPr wrap="none" rtlCol="0">
                <a:spAutoFit/>
              </a:bodyPr>
              <a:lstStyle/>
              <a:p>
                <a:r>
                  <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rPr>
                  <a:t>4.1</a:t>
                </a:r>
                <a:endPar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sp>
          <p:nvSpPr>
            <p:cNvPr id="16" name="文本框 15"/>
            <p:cNvSpPr txBox="1"/>
            <p:nvPr/>
          </p:nvSpPr>
          <p:spPr>
            <a:xfrm>
              <a:off x="11107622" y="98494"/>
              <a:ext cx="932180" cy="521970"/>
            </a:xfrm>
            <a:prstGeom prst="rect">
              <a:avLst/>
            </a:prstGeom>
            <a:noFill/>
          </p:spPr>
          <p:txBody>
            <a:bodyPr wrap="none" rtlCol="0">
              <a:spAutoFit/>
            </a:bodyPr>
            <a:lstStyle/>
            <a:p>
              <a:r>
                <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rPr>
                <a:t>logo</a:t>
              </a:r>
              <a:endPar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2111" y="1142999"/>
            <a:ext cx="4874734" cy="5426845"/>
          </a:xfrm>
          <a:prstGeom prst="rect">
            <a:avLst/>
          </a:prstGeom>
          <a:ln>
            <a:solidFill>
              <a:schemeClr val="tx1"/>
            </a:solidFill>
          </a:ln>
        </p:spPr>
      </p:pic>
      <p:sp>
        <p:nvSpPr>
          <p:cNvPr id="27" name="矩形 26"/>
          <p:cNvSpPr/>
          <p:nvPr/>
        </p:nvSpPr>
        <p:spPr>
          <a:xfrm>
            <a:off x="6330955" y="1297964"/>
            <a:ext cx="5264300" cy="5169535"/>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zh-CN" sz="2200" dirty="0">
                <a:latin typeface="汉仪文黑-75简" panose="00020600040101010101" charset="-122"/>
                <a:ea typeface="汉仪文黑-55简" panose="00020600040101010101" charset="-122"/>
                <a:cs typeface="宋体" panose="02010600030101010101" pitchFamily="2" charset="-122"/>
              </a:rPr>
              <a:t>费用范围：专项支出包括其他所有专门立项的费用（含咨询顾问、广告及宣传活动费、公司员工活动费用、办公室装修及其他专项费用）支出。</a:t>
            </a:r>
            <a:endParaRPr lang="en-US" altLang="zh-CN" sz="2200" dirty="0">
              <a:latin typeface="汉仪文黑-75简" panose="00020600040101010101" charset="-122"/>
              <a:ea typeface="汉仪文黑-55简" panose="00020600040101010101" charset="-122"/>
              <a:cs typeface="宋体" panose="02010600030101010101" pitchFamily="2" charset="-122"/>
            </a:endParaRPr>
          </a:p>
          <a:p>
            <a:pPr marL="342900" indent="-342900">
              <a:lnSpc>
                <a:spcPct val="150000"/>
              </a:lnSpc>
              <a:buFont typeface="Arial" panose="020B0604020202020204" pitchFamily="34" charset="0"/>
              <a:buChar char="•"/>
            </a:pPr>
            <a:endParaRPr lang="en-US" altLang="zh-CN" sz="2200" dirty="0">
              <a:latin typeface="汉仪文黑-75简" panose="00020600040101010101" charset="-122"/>
              <a:ea typeface="汉仪文黑-55简" panose="00020600040101010101" charset="-122"/>
              <a:cs typeface="宋体" panose="02010600030101010101" pitchFamily="2" charset="-122"/>
            </a:endParaRPr>
          </a:p>
          <a:p>
            <a:pPr marL="342900" indent="-342900">
              <a:lnSpc>
                <a:spcPct val="150000"/>
              </a:lnSpc>
              <a:buFont typeface="Arial" panose="020B0604020202020204" pitchFamily="34" charset="0"/>
              <a:buChar char="•"/>
            </a:pPr>
            <a:r>
              <a:rPr lang="zh-CN" altLang="zh-CN" sz="2200" dirty="0">
                <a:latin typeface="汉仪文黑-75简" panose="00020600040101010101" charset="-122"/>
                <a:ea typeface="汉仪文黑-55简" panose="00020600040101010101" charset="-122"/>
                <a:cs typeface="宋体" panose="02010600030101010101" pitchFamily="2" charset="-122"/>
              </a:rPr>
              <a:t>费用标准：此类费用一般金额较大，由</a:t>
            </a:r>
            <a:r>
              <a:rPr lang="zh-CN" altLang="zh-CN" sz="2200" dirty="0">
                <a:solidFill>
                  <a:srgbClr val="FF0000"/>
                </a:solidFill>
                <a:latin typeface="汉仪文黑-75简" panose="00020600040101010101" charset="-122"/>
                <a:ea typeface="汉仪文黑-55简" panose="00020600040101010101" charset="-122"/>
                <a:cs typeface="宋体" panose="02010600030101010101" pitchFamily="2" charset="-122"/>
              </a:rPr>
              <a:t>主管部门经理</a:t>
            </a:r>
            <a:r>
              <a:rPr lang="zh-CN" altLang="zh-CN" sz="2200" dirty="0">
                <a:latin typeface="汉仪文黑-75简" panose="00020600040101010101" charset="-122"/>
                <a:ea typeface="汉仪文黑-55简" panose="00020600040101010101" charset="-122"/>
                <a:cs typeface="宋体" panose="02010600030101010101" pitchFamily="2" charset="-122"/>
              </a:rPr>
              <a:t>根据实际需要向副总经理提交请示报告（含项目可行性分析、费用预算及相关收益预测表等），经</a:t>
            </a:r>
            <a:r>
              <a:rPr lang="zh-CN" altLang="zh-CN" sz="2200" dirty="0">
                <a:solidFill>
                  <a:srgbClr val="FF0000"/>
                </a:solidFill>
                <a:latin typeface="汉仪文黑-75简" panose="00020600040101010101" charset="-122"/>
                <a:ea typeface="汉仪文黑-55简" panose="00020600040101010101" charset="-122"/>
                <a:cs typeface="宋体" panose="02010600030101010101" pitchFamily="2" charset="-122"/>
              </a:rPr>
              <a:t>总经理签署</a:t>
            </a:r>
            <a:r>
              <a:rPr lang="zh-CN" altLang="zh-CN" sz="2200" dirty="0">
                <a:latin typeface="汉仪文黑-75简" panose="00020600040101010101" charset="-122"/>
                <a:ea typeface="汉仪文黑-55简" panose="00020600040101010101" charset="-122"/>
                <a:cs typeface="宋体" panose="02010600030101010101" pitchFamily="2" charset="-122"/>
              </a:rPr>
              <a:t>审核意见后方可执行。</a:t>
            </a:r>
            <a:r>
              <a:rPr lang="en-US" altLang="zh-CN" sz="2200" dirty="0">
                <a:latin typeface="汉仪文黑-75简" panose="00020600040101010101" charset="-122"/>
                <a:ea typeface="汉仪文黑-55简" panose="00020600040101010101" charset="-122"/>
                <a:cs typeface="宋体" panose="02010600030101010101" pitchFamily="2" charset="-122"/>
              </a:rPr>
              <a:t> </a:t>
            </a:r>
            <a:endParaRPr lang="zh-CN" altLang="zh-CN" sz="2200" dirty="0">
              <a:latin typeface="汉仪文黑-75简" panose="00020600040101010101" charset="-122"/>
              <a:ea typeface="汉仪文黑-55简" panose="00020600040101010101"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36542" y="0"/>
            <a:ext cx="7555458" cy="6858001"/>
            <a:chOff x="4636542" y="0"/>
            <a:chExt cx="7555458" cy="6858001"/>
          </a:xfrm>
        </p:grpSpPr>
        <p:grpSp>
          <p:nvGrpSpPr>
            <p:cNvPr id="33" name="图形 4"/>
            <p:cNvGrpSpPr/>
            <p:nvPr/>
          </p:nvGrpSpPr>
          <p:grpSpPr>
            <a:xfrm>
              <a:off x="7705226" y="4468758"/>
              <a:ext cx="896005" cy="1456233"/>
              <a:chOff x="5817582" y="5397911"/>
              <a:chExt cx="841203" cy="1367165"/>
            </a:xfrm>
          </p:grpSpPr>
          <p:sp>
            <p:nvSpPr>
              <p:cNvPr id="34" name="任意多边形: 形状 33"/>
              <p:cNvSpPr/>
              <p:nvPr/>
            </p:nvSpPr>
            <p:spPr>
              <a:xfrm>
                <a:off x="5817582" y="6418513"/>
                <a:ext cx="346563" cy="346563"/>
              </a:xfrm>
              <a:custGeom>
                <a:avLst/>
                <a:gdLst>
                  <a:gd name="connsiteX0" fmla="*/ 225293 w 450586"/>
                  <a:gd name="connsiteY0" fmla="*/ 450586 h 450586"/>
                  <a:gd name="connsiteX1" fmla="*/ 0 w 450586"/>
                  <a:gd name="connsiteY1" fmla="*/ 225293 h 450586"/>
                  <a:gd name="connsiteX2" fmla="*/ 225293 w 450586"/>
                  <a:gd name="connsiteY2" fmla="*/ 0 h 450586"/>
                  <a:gd name="connsiteX3" fmla="*/ 450587 w 450586"/>
                  <a:gd name="connsiteY3" fmla="*/ 225293 h 450586"/>
                  <a:gd name="connsiteX4" fmla="*/ 225293 w 450586"/>
                  <a:gd name="connsiteY4" fmla="*/ 450586 h 450586"/>
                  <a:gd name="connsiteX5" fmla="*/ 225293 w 450586"/>
                  <a:gd name="connsiteY5" fmla="*/ 6899 h 450586"/>
                  <a:gd name="connsiteX6" fmla="*/ 6899 w 450586"/>
                  <a:gd name="connsiteY6" fmla="*/ 225293 h 450586"/>
                  <a:gd name="connsiteX7" fmla="*/ 225293 w 450586"/>
                  <a:gd name="connsiteY7" fmla="*/ 443688 h 450586"/>
                  <a:gd name="connsiteX8" fmla="*/ 443688 w 450586"/>
                  <a:gd name="connsiteY8" fmla="*/ 225293 h 450586"/>
                  <a:gd name="connsiteX9" fmla="*/ 225293 w 450586"/>
                  <a:gd name="connsiteY9" fmla="*/ 6899 h 45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586" h="450586">
                    <a:moveTo>
                      <a:pt x="225293" y="450586"/>
                    </a:moveTo>
                    <a:cubicBezTo>
                      <a:pt x="101108" y="450586"/>
                      <a:pt x="0" y="349478"/>
                      <a:pt x="0" y="225293"/>
                    </a:cubicBezTo>
                    <a:cubicBezTo>
                      <a:pt x="0" y="101108"/>
                      <a:pt x="101108" y="0"/>
                      <a:pt x="225293" y="0"/>
                    </a:cubicBezTo>
                    <a:cubicBezTo>
                      <a:pt x="349478" y="0"/>
                      <a:pt x="450587" y="101108"/>
                      <a:pt x="450587" y="225293"/>
                    </a:cubicBezTo>
                    <a:cubicBezTo>
                      <a:pt x="450587" y="349478"/>
                      <a:pt x="349478" y="450586"/>
                      <a:pt x="225293" y="450586"/>
                    </a:cubicBezTo>
                    <a:close/>
                    <a:moveTo>
                      <a:pt x="225293" y="6899"/>
                    </a:moveTo>
                    <a:cubicBezTo>
                      <a:pt x="104915" y="6899"/>
                      <a:pt x="6899" y="104914"/>
                      <a:pt x="6899" y="225293"/>
                    </a:cubicBezTo>
                    <a:cubicBezTo>
                      <a:pt x="6899" y="345672"/>
                      <a:pt x="104915" y="443688"/>
                      <a:pt x="225293" y="443688"/>
                    </a:cubicBezTo>
                    <a:cubicBezTo>
                      <a:pt x="345672" y="443688"/>
                      <a:pt x="443688" y="345672"/>
                      <a:pt x="443688" y="225293"/>
                    </a:cubicBezTo>
                    <a:cubicBezTo>
                      <a:pt x="443926" y="104914"/>
                      <a:pt x="345910" y="6899"/>
                      <a:pt x="225293" y="6899"/>
                    </a:cubicBezTo>
                    <a:close/>
                  </a:path>
                </a:pathLst>
              </a:custGeom>
              <a:solidFill>
                <a:srgbClr val="4D4D4D"/>
              </a:solidFill>
              <a:ln w="23785" cap="flat">
                <a:solidFill>
                  <a:schemeClr val="accent3"/>
                </a:solidFill>
                <a:prstDash val="solid"/>
                <a:miter/>
              </a:ln>
            </p:spPr>
            <p:txBody>
              <a:bodyPr rtlCol="0" anchor="ctr"/>
              <a:lstStyle/>
              <a:p>
                <a:endParaRPr lang="zh-CN" altLang="en-US"/>
              </a:p>
            </p:txBody>
          </p:sp>
          <p:sp>
            <p:nvSpPr>
              <p:cNvPr id="36" name="任意多边形: 形状 35"/>
              <p:cNvSpPr/>
              <p:nvPr/>
            </p:nvSpPr>
            <p:spPr>
              <a:xfrm>
                <a:off x="5938853" y="5397911"/>
                <a:ext cx="719932" cy="720124"/>
              </a:xfrm>
              <a:custGeom>
                <a:avLst/>
                <a:gdLst>
                  <a:gd name="connsiteX0" fmla="*/ 714916 w 719932"/>
                  <a:gd name="connsiteY0" fmla="*/ 299251 h 720124"/>
                  <a:gd name="connsiteX1" fmla="*/ 299063 w 719932"/>
                  <a:gd name="connsiteY1" fmla="*/ 715104 h 720124"/>
                  <a:gd name="connsiteX2" fmla="*/ 5016 w 719932"/>
                  <a:gd name="connsiteY2" fmla="*/ 421057 h 720124"/>
                  <a:gd name="connsiteX3" fmla="*/ 420869 w 719932"/>
                  <a:gd name="connsiteY3" fmla="*/ 4966 h 720124"/>
                  <a:gd name="connsiteX4" fmla="*/ 714916 w 719932"/>
                  <a:gd name="connsiteY4" fmla="*/ 299251 h 72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932" h="720124">
                    <a:moveTo>
                      <a:pt x="714916" y="299251"/>
                    </a:moveTo>
                    <a:cubicBezTo>
                      <a:pt x="755359" y="545718"/>
                      <a:pt x="545292" y="755548"/>
                      <a:pt x="299063" y="715104"/>
                    </a:cubicBezTo>
                    <a:cubicBezTo>
                      <a:pt x="149898" y="690601"/>
                      <a:pt x="29520" y="570221"/>
                      <a:pt x="5016" y="421057"/>
                    </a:cubicBezTo>
                    <a:cubicBezTo>
                      <a:pt x="-35428" y="174591"/>
                      <a:pt x="174640" y="-35240"/>
                      <a:pt x="420869" y="4966"/>
                    </a:cubicBezTo>
                    <a:cubicBezTo>
                      <a:pt x="570271" y="29708"/>
                      <a:pt x="690650" y="150086"/>
                      <a:pt x="714916" y="299251"/>
                    </a:cubicBezTo>
                    <a:close/>
                  </a:path>
                </a:pathLst>
              </a:custGeom>
              <a:solidFill>
                <a:srgbClr val="F7A31D"/>
              </a:solidFill>
              <a:ln w="23785" cap="flat">
                <a:noFill/>
                <a:prstDash val="solid"/>
                <a:miter/>
              </a:ln>
            </p:spPr>
            <p:txBody>
              <a:bodyPr rtlCol="0" anchor="ctr"/>
              <a:lstStyle/>
              <a:p>
                <a:endParaRPr lang="zh-CN" altLang="en-US"/>
              </a:p>
            </p:txBody>
          </p:sp>
        </p:grpSp>
        <p:sp>
          <p:nvSpPr>
            <p:cNvPr id="99" name="任意多边形: 形状 98"/>
            <p:cNvSpPr/>
            <p:nvPr/>
          </p:nvSpPr>
          <p:spPr>
            <a:xfrm>
              <a:off x="4805555" y="1"/>
              <a:ext cx="5139647" cy="3961260"/>
            </a:xfrm>
            <a:custGeom>
              <a:avLst/>
              <a:gdLst>
                <a:gd name="connsiteX0" fmla="*/ 319051 w 4825290"/>
                <a:gd name="connsiteY0" fmla="*/ 0 h 3718977"/>
                <a:gd name="connsiteX1" fmla="*/ 2877859 w 4825290"/>
                <a:gd name="connsiteY1" fmla="*/ 0 h 3718977"/>
                <a:gd name="connsiteX2" fmla="*/ 4702754 w 4825290"/>
                <a:gd name="connsiteY2" fmla="*/ 1824894 h 3718977"/>
                <a:gd name="connsiteX3" fmla="*/ 4702754 w 4825290"/>
                <a:gd name="connsiteY3" fmla="*/ 2416150 h 3718977"/>
                <a:gd name="connsiteX4" fmla="*/ 3522464 w 4825290"/>
                <a:gd name="connsiteY4" fmla="*/ 3596439 h 3718977"/>
                <a:gd name="connsiteX5" fmla="*/ 2931208 w 4825290"/>
                <a:gd name="connsiteY5" fmla="*/ 3596439 h 3718977"/>
                <a:gd name="connsiteX6" fmla="*/ 122539 w 4825290"/>
                <a:gd name="connsiteY6" fmla="*/ 787768 h 3718977"/>
                <a:gd name="connsiteX7" fmla="*/ 122539 w 4825290"/>
                <a:gd name="connsiteY7" fmla="*/ 196512 h 37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290" h="3718977">
                  <a:moveTo>
                    <a:pt x="319051" y="0"/>
                  </a:moveTo>
                  <a:lnTo>
                    <a:pt x="2877859" y="0"/>
                  </a:lnTo>
                  <a:lnTo>
                    <a:pt x="4702754" y="1824894"/>
                  </a:lnTo>
                  <a:cubicBezTo>
                    <a:pt x="4866136" y="1988278"/>
                    <a:pt x="4866136" y="2252968"/>
                    <a:pt x="4702754" y="2416150"/>
                  </a:cubicBezTo>
                  <a:lnTo>
                    <a:pt x="3522464" y="3596439"/>
                  </a:lnTo>
                  <a:cubicBezTo>
                    <a:pt x="3359080" y="3759823"/>
                    <a:pt x="3094390" y="3759823"/>
                    <a:pt x="2931208" y="3596439"/>
                  </a:cubicBezTo>
                  <a:lnTo>
                    <a:pt x="122539" y="787768"/>
                  </a:lnTo>
                  <a:cubicBezTo>
                    <a:pt x="-40846" y="624587"/>
                    <a:pt x="-40846" y="359897"/>
                    <a:pt x="122539" y="196512"/>
                  </a:cubicBezTo>
                  <a:close/>
                </a:path>
              </a:pathLst>
            </a:custGeom>
            <a:solidFill>
              <a:srgbClr val="003461"/>
            </a:solidFill>
            <a:ln w="23785" cap="flat">
              <a:noFill/>
              <a:prstDash val="solid"/>
              <a:miter/>
            </a:ln>
          </p:spPr>
          <p:txBody>
            <a:bodyPr wrap="square" rtlCol="0" anchor="ctr">
              <a:noAutofit/>
            </a:bodyPr>
            <a:lstStyle/>
            <a:p>
              <a:endParaRPr lang="zh-CN" altLang="en-US"/>
            </a:p>
          </p:txBody>
        </p:sp>
        <p:sp>
          <p:nvSpPr>
            <p:cNvPr id="97" name="任意多边形: 形状 96"/>
            <p:cNvSpPr/>
            <p:nvPr/>
          </p:nvSpPr>
          <p:spPr>
            <a:xfrm>
              <a:off x="4636542" y="0"/>
              <a:ext cx="7555457" cy="4462558"/>
            </a:xfrm>
            <a:custGeom>
              <a:avLst/>
              <a:gdLst>
                <a:gd name="connsiteX0" fmla="*/ 0 w 7093342"/>
                <a:gd name="connsiteY0" fmla="*/ 0 h 4189614"/>
                <a:gd name="connsiteX1" fmla="*/ 7093342 w 7093342"/>
                <a:gd name="connsiteY1" fmla="*/ 0 h 4189614"/>
                <a:gd name="connsiteX2" fmla="*/ 7093342 w 7093342"/>
                <a:gd name="connsiteY2" fmla="*/ 1702907 h 4189614"/>
                <a:gd name="connsiteX3" fmla="*/ 4840398 w 7093342"/>
                <a:gd name="connsiteY3" fmla="*/ 3955761 h 4189614"/>
                <a:gd name="connsiteX4" fmla="*/ 3709044 w 7093342"/>
                <a:gd name="connsiteY4" fmla="*/ 3955761 h 4189614"/>
                <a:gd name="connsiteX5" fmla="*/ 225000 w 7093342"/>
                <a:gd name="connsiteY5" fmla="*/ 471718 h 4189614"/>
                <a:gd name="connsiteX6" fmla="*/ 6189 w 7093342"/>
                <a:gd name="connsiteY6" fmla="*/ 63441 h 41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3342" h="4189614">
                  <a:moveTo>
                    <a:pt x="0" y="0"/>
                  </a:moveTo>
                  <a:lnTo>
                    <a:pt x="7093342" y="0"/>
                  </a:lnTo>
                  <a:lnTo>
                    <a:pt x="7093342" y="1702907"/>
                  </a:lnTo>
                  <a:lnTo>
                    <a:pt x="4840398" y="3955761"/>
                  </a:lnTo>
                  <a:cubicBezTo>
                    <a:pt x="4528594" y="4267566"/>
                    <a:pt x="4021051" y="4267566"/>
                    <a:pt x="3709044" y="3955761"/>
                  </a:cubicBezTo>
                  <a:lnTo>
                    <a:pt x="225000" y="471718"/>
                  </a:lnTo>
                  <a:cubicBezTo>
                    <a:pt x="111713" y="358431"/>
                    <a:pt x="36644" y="217163"/>
                    <a:pt x="6189" y="63441"/>
                  </a:cubicBezTo>
                  <a:close/>
                </a:path>
              </a:pathLst>
            </a:custGeom>
            <a:solidFill>
              <a:srgbClr val="FFFFFF"/>
            </a:solidFill>
            <a:ln w="23785" cap="flat">
              <a:noFill/>
              <a:prstDash val="solid"/>
              <a:miter/>
            </a:ln>
          </p:spPr>
          <p:txBody>
            <a:bodyPr wrap="square" rtlCol="0" anchor="ctr">
              <a:noAutofit/>
            </a:bodyPr>
            <a:lstStyle/>
            <a:p>
              <a:endParaRPr lang="zh-CN" altLang="en-US"/>
            </a:p>
          </p:txBody>
        </p:sp>
        <p:pic>
          <p:nvPicPr>
            <p:cNvPr id="38" name="图片 37"/>
            <p:cNvPicPr>
              <a:picLocks noChangeAspect="1"/>
            </p:cNvPicPr>
            <p:nvPr/>
          </p:nvPicPr>
          <p:blipFill>
            <a:blip r:embed="rId1"/>
            <a:srcRect r="5449" b="9525"/>
            <a:stretch>
              <a:fillRect/>
            </a:stretch>
          </p:blipFill>
          <p:spPr>
            <a:xfrm>
              <a:off x="8583536" y="2638372"/>
              <a:ext cx="3608464" cy="4219629"/>
            </a:xfrm>
            <a:custGeom>
              <a:avLst/>
              <a:gdLst>
                <a:gd name="connsiteX0" fmla="*/ 0 w 3608464"/>
                <a:gd name="connsiteY0" fmla="*/ 0 h 4219629"/>
                <a:gd name="connsiteX1" fmla="*/ 3608464 w 3608464"/>
                <a:gd name="connsiteY1" fmla="*/ 0 h 4219629"/>
                <a:gd name="connsiteX2" fmla="*/ 3608464 w 3608464"/>
                <a:gd name="connsiteY2" fmla="*/ 4219629 h 4219629"/>
                <a:gd name="connsiteX3" fmla="*/ 0 w 3608464"/>
                <a:gd name="connsiteY3" fmla="*/ 4219629 h 4219629"/>
              </a:gdLst>
              <a:ahLst/>
              <a:cxnLst>
                <a:cxn ang="0">
                  <a:pos x="connsiteX0" y="connsiteY0"/>
                </a:cxn>
                <a:cxn ang="0">
                  <a:pos x="connsiteX1" y="connsiteY1"/>
                </a:cxn>
                <a:cxn ang="0">
                  <a:pos x="connsiteX2" y="connsiteY2"/>
                </a:cxn>
                <a:cxn ang="0">
                  <a:pos x="connsiteX3" y="connsiteY3"/>
                </a:cxn>
              </a:cxnLst>
              <a:rect l="l" t="t" r="r" b="b"/>
              <a:pathLst>
                <a:path w="3608464" h="4219629">
                  <a:moveTo>
                    <a:pt x="0" y="0"/>
                  </a:moveTo>
                  <a:lnTo>
                    <a:pt x="3608464" y="0"/>
                  </a:lnTo>
                  <a:lnTo>
                    <a:pt x="3608464" y="4219629"/>
                  </a:lnTo>
                  <a:lnTo>
                    <a:pt x="0" y="4219629"/>
                  </a:lnTo>
                  <a:close/>
                </a:path>
              </a:pathLst>
            </a:custGeom>
          </p:spPr>
        </p:pic>
      </p:grpSp>
      <p:grpSp>
        <p:nvGrpSpPr>
          <p:cNvPr id="7" name="组合 6"/>
          <p:cNvGrpSpPr/>
          <p:nvPr/>
        </p:nvGrpSpPr>
        <p:grpSpPr>
          <a:xfrm>
            <a:off x="353636" y="2013075"/>
            <a:ext cx="6513316" cy="3790249"/>
            <a:chOff x="311581" y="2085006"/>
            <a:chExt cx="6513316" cy="3790249"/>
          </a:xfrm>
        </p:grpSpPr>
        <p:grpSp>
          <p:nvGrpSpPr>
            <p:cNvPr id="29" name="组合 28"/>
            <p:cNvGrpSpPr/>
            <p:nvPr/>
          </p:nvGrpSpPr>
          <p:grpSpPr>
            <a:xfrm>
              <a:off x="311581" y="2085006"/>
              <a:ext cx="6513316" cy="3790249"/>
              <a:chOff x="873125" y="2065655"/>
              <a:chExt cx="6513316" cy="3790249"/>
            </a:xfrm>
          </p:grpSpPr>
          <p:sp>
            <p:nvSpPr>
              <p:cNvPr id="30" name="文本框 29"/>
              <p:cNvSpPr txBox="1"/>
              <p:nvPr/>
            </p:nvSpPr>
            <p:spPr>
              <a:xfrm>
                <a:off x="873125" y="3890010"/>
                <a:ext cx="5332095" cy="783590"/>
              </a:xfrm>
              <a:prstGeom prst="rect">
                <a:avLst/>
              </a:prstGeom>
              <a:noFill/>
            </p:spPr>
            <p:txBody>
              <a:bodyPr wrap="none" rtlCol="0">
                <a:spAutoFit/>
              </a:bodyPr>
              <a:lstStyle>
                <a:defPPr>
                  <a:defRPr lang="zh-CN"/>
                </a:defPPr>
                <a:lvl1pPr>
                  <a:defRPr sz="4500" b="1">
                    <a:latin typeface="+mj-ea"/>
                    <a:ea typeface="+mj-ea"/>
                    <a:cs typeface="宋体" panose="02010600030101010101" pitchFamily="2" charset="-122"/>
                  </a:defRPr>
                </a:lvl1pPr>
              </a:lstStyle>
              <a:p>
                <a:r>
                  <a:rPr lang="zh-CN" altLang="zh-CN" dirty="0">
                    <a:latin typeface="汉仪旗黑-60简" panose="00020600040101010101" charset="-122"/>
                    <a:ea typeface="汉仪旗黑-60简" panose="00020600040101010101" charset="-122"/>
                  </a:rPr>
                  <a:t>报销时间的具体规定</a:t>
                </a:r>
                <a:endParaRPr lang="zh-CN" altLang="zh-CN" dirty="0">
                  <a:latin typeface="汉仪旗黑-60简" panose="00020600040101010101" charset="-122"/>
                  <a:ea typeface="汉仪旗黑-60简" panose="00020600040101010101" charset="-122"/>
                  <a:sym typeface="Segoe UI" panose="020B0502040204020203" pitchFamily="34" charset="0"/>
                </a:endParaRPr>
              </a:p>
            </p:txBody>
          </p:sp>
          <p:sp>
            <p:nvSpPr>
              <p:cNvPr id="31" name="文本框 12"/>
              <p:cNvSpPr txBox="1"/>
              <p:nvPr/>
            </p:nvSpPr>
            <p:spPr>
              <a:xfrm>
                <a:off x="924768" y="4933884"/>
                <a:ext cx="6461673" cy="922020"/>
              </a:xfrm>
              <a:prstGeom prst="rect">
                <a:avLst/>
              </a:prstGeom>
              <a:noFill/>
            </p:spPr>
            <p:txBody>
              <a:bodyPr wrap="square" rtlCol="0">
                <a:spAutoFit/>
              </a:bodyPr>
              <a:lstStyle>
                <a:defPPr>
                  <a:defRPr lang="zh-CN"/>
                </a:defPPr>
                <a:lvl1pPr>
                  <a:lnSpc>
                    <a:spcPct val="150000"/>
                  </a:lnSpc>
                  <a:defRPr>
                    <a:latin typeface="+mj-ea"/>
                    <a:ea typeface="+mj-ea"/>
                  </a:defRPr>
                </a:lvl1pPr>
              </a:lstStyle>
              <a:p>
                <a:r>
                  <a:rPr lang="zh-CN" altLang="en-US" dirty="0">
                    <a:latin typeface="汉仪文黑-75简" panose="00020600040101010101" charset="-122"/>
                    <a:ea typeface="汉仪文黑-55简" panose="00020600040101010101" charset="-122"/>
                  </a:rPr>
                  <a:t>为了让财务部及时准确真实地按月反映出公司经济活动的资金流动及利润情况，即日起对报销提交报送时间进行规范。</a:t>
                </a:r>
                <a:endParaRPr lang="zh-CN" altLang="en-US" dirty="0">
                  <a:latin typeface="汉仪文黑-75简" panose="00020600040101010101" charset="-122"/>
                  <a:ea typeface="汉仪文黑-55简" panose="00020600040101010101" charset="-122"/>
                </a:endParaRPr>
              </a:p>
            </p:txBody>
          </p:sp>
          <p:sp>
            <p:nvSpPr>
              <p:cNvPr id="32" name="文本框 31"/>
              <p:cNvSpPr txBox="1"/>
              <p:nvPr/>
            </p:nvSpPr>
            <p:spPr>
              <a:xfrm>
                <a:off x="873125" y="2065655"/>
                <a:ext cx="2011680" cy="1938020"/>
              </a:xfrm>
              <a:prstGeom prst="rect">
                <a:avLst/>
              </a:prstGeom>
              <a:noFill/>
            </p:spPr>
            <p:txBody>
              <a:bodyPr wrap="none" rtlCol="0">
                <a:spAutoFit/>
              </a:bodyPr>
              <a:lstStyle/>
              <a:p>
                <a:r>
                  <a:rPr lang="en-US" altLang="zh-CN" sz="12000" dirty="0">
                    <a:solidFill>
                      <a:schemeClr val="accent1"/>
                    </a:solidFill>
                    <a:latin typeface="汉仪文黑-75简" panose="00020600040101010101" charset="-122"/>
                    <a:ea typeface="汉仪文黑-55简" panose="00020600040101010101" charset="-122"/>
                    <a:cs typeface="思源宋体" panose="02020400000000000000" charset="-122"/>
                  </a:rPr>
                  <a:t>05</a:t>
                </a:r>
                <a:endParaRPr lang="en-US" altLang="zh-CN" sz="12000"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cxnSp>
          <p:nvCxnSpPr>
            <p:cNvPr id="44" name="直接连接符 43"/>
            <p:cNvCxnSpPr/>
            <p:nvPr/>
          </p:nvCxnSpPr>
          <p:spPr>
            <a:xfrm flipH="1">
              <a:off x="467217" y="4838947"/>
              <a:ext cx="6043928" cy="0"/>
            </a:xfrm>
            <a:prstGeom prst="line">
              <a:avLst/>
            </a:prstGeom>
            <a:ln w="28575">
              <a:solidFill>
                <a:srgbClr val="003461"/>
              </a:solidFill>
            </a:ln>
            <a:effectLst>
              <a:outerShdw blurRad="50800" dist="38100" dir="2700000" algn="tl"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grp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rcRect l="5319" t="2815" r="646" b="4228"/>
          <a:stretch>
            <a:fillRect/>
          </a:stretch>
        </p:blipFill>
        <p:spPr>
          <a:xfrm>
            <a:off x="4617017" y="1"/>
            <a:ext cx="7574984" cy="4212105"/>
          </a:xfrm>
          <a:custGeom>
            <a:avLst/>
            <a:gdLst>
              <a:gd name="connsiteX0" fmla="*/ 0 w 7574984"/>
              <a:gd name="connsiteY0" fmla="*/ 0 h 4212105"/>
              <a:gd name="connsiteX1" fmla="*/ 7574984 w 7574984"/>
              <a:gd name="connsiteY1" fmla="*/ 0 h 4212105"/>
              <a:gd name="connsiteX2" fmla="*/ 7574983 w 7574984"/>
              <a:gd name="connsiteY2" fmla="*/ 1510260 h 4212105"/>
              <a:gd name="connsiteX3" fmla="*/ 5159367 w 7574984"/>
              <a:gd name="connsiteY3" fmla="*/ 3976017 h 4212105"/>
              <a:gd name="connsiteX4" fmla="*/ 4047213 w 7574984"/>
              <a:gd name="connsiteY4" fmla="*/ 3987441 h 4212105"/>
              <a:gd name="connsiteX5" fmla="*/ 102222 w 7574984"/>
              <a:gd name="connsiteY5" fmla="*/ 122671 h 4212105"/>
              <a:gd name="connsiteX6" fmla="*/ 184 w 7574984"/>
              <a:gd name="connsiteY6" fmla="*/ 340 h 42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4984" h="4212105">
                <a:moveTo>
                  <a:pt x="0" y="0"/>
                </a:moveTo>
                <a:lnTo>
                  <a:pt x="7574984" y="0"/>
                </a:lnTo>
                <a:lnTo>
                  <a:pt x="7574983" y="1510260"/>
                </a:lnTo>
                <a:lnTo>
                  <a:pt x="5159367" y="3976017"/>
                </a:lnTo>
                <a:cubicBezTo>
                  <a:pt x="4855409" y="4286285"/>
                  <a:pt x="4357480" y="4291399"/>
                  <a:pt x="4047213" y="3987441"/>
                </a:cubicBezTo>
                <a:lnTo>
                  <a:pt x="102222" y="122671"/>
                </a:lnTo>
                <a:cubicBezTo>
                  <a:pt x="63439" y="84677"/>
                  <a:pt x="29424" y="43651"/>
                  <a:pt x="184" y="340"/>
                </a:cubicBezTo>
                <a:close/>
              </a:path>
            </a:pathLst>
          </a:custGeom>
        </p:spPr>
      </p:pic>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 y="98494"/>
            <a:ext cx="12192001" cy="744166"/>
            <a:chOff x="-1" y="98494"/>
            <a:chExt cx="12192001" cy="744166"/>
          </a:xfrm>
        </p:grpSpPr>
        <p:grpSp>
          <p:nvGrpSpPr>
            <p:cNvPr id="8" name="组合 7"/>
            <p:cNvGrpSpPr/>
            <p:nvPr/>
          </p:nvGrpSpPr>
          <p:grpSpPr>
            <a:xfrm>
              <a:off x="-1" y="770660"/>
              <a:ext cx="12192001" cy="72000"/>
              <a:chOff x="-1" y="758480"/>
              <a:chExt cx="12192001" cy="72000"/>
            </a:xfrm>
          </p:grpSpPr>
          <p:cxnSp>
            <p:nvCxnSpPr>
              <p:cNvPr id="6" name="直接连接符 5"/>
              <p:cNvCxnSpPr/>
              <p:nvPr/>
            </p:nvCxnSpPr>
            <p:spPr>
              <a:xfrm>
                <a:off x="-1" y="794480"/>
                <a:ext cx="121920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圆角 6"/>
              <p:cNvSpPr/>
              <p:nvPr/>
            </p:nvSpPr>
            <p:spPr>
              <a:xfrm>
                <a:off x="8259580" y="758480"/>
                <a:ext cx="3932420" cy="72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109111" y="155644"/>
              <a:ext cx="3933316" cy="582358"/>
              <a:chOff x="109111" y="155644"/>
              <a:chExt cx="3933316" cy="582358"/>
            </a:xfrm>
          </p:grpSpPr>
          <p:sp>
            <p:nvSpPr>
              <p:cNvPr id="9" name="文本框 8"/>
              <p:cNvSpPr txBox="1"/>
              <p:nvPr/>
            </p:nvSpPr>
            <p:spPr>
              <a:xfrm>
                <a:off x="887747" y="190083"/>
                <a:ext cx="3154680" cy="491490"/>
              </a:xfrm>
              <a:prstGeom prst="rect">
                <a:avLst/>
              </a:prstGeom>
              <a:noFill/>
            </p:spPr>
            <p:txBody>
              <a:bodyPr wrap="none" rtlCol="0">
                <a:spAutoFit/>
              </a:bodyPr>
              <a:lstStyle>
                <a:defPPr>
                  <a:defRPr lang="zh-CN"/>
                </a:defPPr>
                <a:lvl1pPr>
                  <a:defRPr sz="2600">
                    <a:solidFill>
                      <a:schemeClr val="tx1">
                        <a:lumMod val="95000"/>
                        <a:lumOff val="5000"/>
                      </a:schemeClr>
                    </a:solidFill>
                    <a:latin typeface="+mj-ea"/>
                    <a:ea typeface="+mj-ea"/>
                    <a:cs typeface="+mn-ea"/>
                  </a:defRPr>
                </a:lvl1pPr>
              </a:lstStyle>
              <a:p>
                <a:r>
                  <a:rPr lang="zh-CN" altLang="zh-CN" dirty="0">
                    <a:latin typeface="汉仪旗黑-60简" panose="00020600040101010101" charset="-122"/>
                    <a:ea typeface="汉仪旗黑-60简" panose="00020600040101010101" charset="-122"/>
                  </a:rPr>
                  <a:t>报销时间的具体规定</a:t>
                </a:r>
                <a:endParaRPr lang="zh-CN" altLang="zh-CN" dirty="0">
                  <a:latin typeface="汉仪旗黑-60简" panose="00020600040101010101" charset="-122"/>
                  <a:ea typeface="汉仪旗黑-60简" panose="00020600040101010101" charset="-122"/>
                  <a:sym typeface="Segoe UI" panose="020B0502040204020203" pitchFamily="34" charset="0"/>
                </a:endParaRPr>
              </a:p>
            </p:txBody>
          </p:sp>
          <p:sp>
            <p:nvSpPr>
              <p:cNvPr id="14" name="文本框 13"/>
              <p:cNvSpPr txBox="1"/>
              <p:nvPr/>
            </p:nvSpPr>
            <p:spPr>
              <a:xfrm>
                <a:off x="109111" y="155644"/>
                <a:ext cx="782046" cy="582358"/>
              </a:xfrm>
              <a:prstGeom prst="rect">
                <a:avLst/>
              </a:prstGeom>
              <a:noFill/>
            </p:spPr>
            <p:txBody>
              <a:bodyPr wrap="none" rtlCol="0">
                <a:spAutoFit/>
              </a:bodyPr>
              <a:lstStyle/>
              <a:p>
                <a:r>
                  <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rPr>
                  <a:t>4.1</a:t>
                </a:r>
                <a:endPar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sp>
          <p:nvSpPr>
            <p:cNvPr id="16" name="文本框 15"/>
            <p:cNvSpPr txBox="1"/>
            <p:nvPr/>
          </p:nvSpPr>
          <p:spPr>
            <a:xfrm>
              <a:off x="11107622" y="98494"/>
              <a:ext cx="932180" cy="521970"/>
            </a:xfrm>
            <a:prstGeom prst="rect">
              <a:avLst/>
            </a:prstGeom>
            <a:noFill/>
          </p:spPr>
          <p:txBody>
            <a:bodyPr wrap="none" rtlCol="0">
              <a:spAutoFit/>
            </a:bodyPr>
            <a:lstStyle/>
            <a:p>
              <a:r>
                <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rPr>
                <a:t>logo</a:t>
              </a:r>
              <a:endPar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grpSp>
        <p:nvGrpSpPr>
          <p:cNvPr id="3" name="组合 2"/>
          <p:cNvGrpSpPr/>
          <p:nvPr/>
        </p:nvGrpSpPr>
        <p:grpSpPr>
          <a:xfrm>
            <a:off x="4645241" y="1750818"/>
            <a:ext cx="6930964" cy="4287772"/>
            <a:chOff x="5181600" y="1714818"/>
            <a:chExt cx="6930964" cy="4287772"/>
          </a:xfrm>
        </p:grpSpPr>
        <p:sp>
          <p:nvSpPr>
            <p:cNvPr id="27" name="矩形: 圆角 26"/>
            <p:cNvSpPr/>
            <p:nvPr/>
          </p:nvSpPr>
          <p:spPr>
            <a:xfrm>
              <a:off x="5181600" y="1714818"/>
              <a:ext cx="6930964" cy="1980000"/>
            </a:xfrm>
            <a:prstGeom prst="roundRect">
              <a:avLst>
                <a:gd name="adj" fmla="val 8334"/>
              </a:avLst>
            </a:prstGeom>
            <a:solidFill>
              <a:schemeClr val="bg2"/>
            </a:solidFill>
            <a:ln>
              <a:noFill/>
            </a:ln>
            <a:effectLst>
              <a:outerShdw blurRad="63500" sx="102000" sy="102000" algn="ctr"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文本框 30"/>
            <p:cNvSpPr txBox="1"/>
            <p:nvPr/>
          </p:nvSpPr>
          <p:spPr>
            <a:xfrm>
              <a:off x="6764728" y="2020889"/>
              <a:ext cx="5006357" cy="1407160"/>
            </a:xfrm>
            <a:prstGeom prst="rect">
              <a:avLst/>
            </a:prstGeom>
            <a:noFill/>
          </p:spPr>
          <p:txBody>
            <a:bodyPr wrap="square" rtlCol="0">
              <a:spAutoFit/>
            </a:bodyPr>
            <a:lstStyle/>
            <a:p>
              <a:pPr lvl="0">
                <a:lnSpc>
                  <a:spcPct val="150000"/>
                </a:lnSpc>
              </a:pPr>
              <a:r>
                <a:rPr lang="zh-CN" altLang="zh-CN" sz="1900" dirty="0">
                  <a:latin typeface="汉仪文黑-75简" panose="00020600040101010101" charset="-122"/>
                  <a:ea typeface="汉仪文黑-55简" panose="00020600040101010101" charset="-122"/>
                  <a:cs typeface="宋体" panose="02010600030101010101" pitchFamily="2" charset="-122"/>
                </a:rPr>
                <a:t>财务报销： 出纳报销时间为：周一至周五的</a:t>
              </a:r>
              <a:r>
                <a:rPr lang="en-US" altLang="zh-CN" sz="1900" dirty="0">
                  <a:solidFill>
                    <a:srgbClr val="FF0000"/>
                  </a:solidFill>
                  <a:latin typeface="汉仪文黑-75简" panose="00020600040101010101" charset="-122"/>
                  <a:ea typeface="汉仪文黑-55简" panose="00020600040101010101" charset="-122"/>
                  <a:cs typeface="宋体" panose="02010600030101010101" pitchFamily="2" charset="-122"/>
                </a:rPr>
                <a:t>13</a:t>
              </a:r>
              <a:r>
                <a:rPr lang="zh-CN" altLang="zh-CN" sz="1900" dirty="0">
                  <a:solidFill>
                    <a:srgbClr val="FF0000"/>
                  </a:solidFill>
                  <a:latin typeface="汉仪文黑-75简" panose="00020600040101010101" charset="-122"/>
                  <a:ea typeface="汉仪文黑-55简" panose="00020600040101010101" charset="-122"/>
                  <a:cs typeface="宋体" panose="02010600030101010101" pitchFamily="2" charset="-122"/>
                </a:rPr>
                <a:t>：</a:t>
              </a:r>
              <a:r>
                <a:rPr lang="en-US" altLang="zh-CN" sz="1900" dirty="0">
                  <a:solidFill>
                    <a:srgbClr val="FF0000"/>
                  </a:solidFill>
                  <a:latin typeface="汉仪文黑-75简" panose="00020600040101010101" charset="-122"/>
                  <a:ea typeface="汉仪文黑-55简" panose="00020600040101010101" charset="-122"/>
                  <a:cs typeface="宋体" panose="02010600030101010101" pitchFamily="2" charset="-122"/>
                </a:rPr>
                <a:t>00-17</a:t>
              </a:r>
              <a:r>
                <a:rPr lang="zh-CN" altLang="zh-CN" sz="1900" dirty="0">
                  <a:solidFill>
                    <a:srgbClr val="FF0000"/>
                  </a:solidFill>
                  <a:latin typeface="汉仪文黑-75简" panose="00020600040101010101" charset="-122"/>
                  <a:ea typeface="汉仪文黑-55简" panose="00020600040101010101" charset="-122"/>
                  <a:cs typeface="宋体" panose="02010600030101010101" pitchFamily="2" charset="-122"/>
                </a:rPr>
                <a:t>：</a:t>
              </a:r>
              <a:r>
                <a:rPr lang="en-US" altLang="zh-CN" sz="1900" dirty="0">
                  <a:solidFill>
                    <a:srgbClr val="FF0000"/>
                  </a:solidFill>
                  <a:latin typeface="汉仪文黑-75简" panose="00020600040101010101" charset="-122"/>
                  <a:ea typeface="汉仪文黑-55简" panose="00020600040101010101" charset="-122"/>
                  <a:cs typeface="宋体" panose="02010600030101010101" pitchFamily="2" charset="-122"/>
                </a:rPr>
                <a:t>00</a:t>
              </a:r>
              <a:r>
                <a:rPr lang="zh-CN" altLang="en-US" sz="1900" dirty="0">
                  <a:latin typeface="汉仪文黑-75简" panose="00020600040101010101" charset="-122"/>
                  <a:ea typeface="汉仪文黑-55简" panose="00020600040101010101" charset="-122"/>
                  <a:cs typeface="宋体" panose="02010600030101010101" pitchFamily="2" charset="-122"/>
                </a:rPr>
                <a:t>，</a:t>
              </a:r>
              <a:r>
                <a:rPr lang="zh-CN" altLang="zh-CN" sz="1900" dirty="0">
                  <a:latin typeface="汉仪文黑-75简" panose="00020600040101010101" charset="-122"/>
                  <a:ea typeface="汉仪文黑-55简" panose="00020600040101010101" charset="-122"/>
                  <a:cs typeface="宋体" panose="02010600030101010101" pitchFamily="2" charset="-122"/>
                </a:rPr>
                <a:t>为了便于财务部集中时间月末结账，</a:t>
              </a:r>
              <a:r>
                <a:rPr lang="zh-CN" altLang="zh-CN" sz="1900" dirty="0">
                  <a:solidFill>
                    <a:srgbClr val="FF0000"/>
                  </a:solidFill>
                  <a:latin typeface="汉仪文黑-75简" panose="00020600040101010101" charset="-122"/>
                  <a:ea typeface="汉仪文黑-55简" panose="00020600040101010101" charset="-122"/>
                  <a:cs typeface="宋体" panose="02010600030101010101" pitchFamily="2" charset="-122"/>
                </a:rPr>
                <a:t>每月</a:t>
              </a:r>
              <a:r>
                <a:rPr lang="en-US" altLang="zh-CN" sz="1900" dirty="0">
                  <a:solidFill>
                    <a:srgbClr val="FF0000"/>
                  </a:solidFill>
                  <a:latin typeface="汉仪文黑-75简" panose="00020600040101010101" charset="-122"/>
                  <a:ea typeface="汉仪文黑-55简" panose="00020600040101010101" charset="-122"/>
                  <a:cs typeface="宋体" panose="02010600030101010101" pitchFamily="2" charset="-122"/>
                </a:rPr>
                <a:t>28</a:t>
              </a:r>
              <a:r>
                <a:rPr lang="zh-CN" altLang="zh-CN" sz="1900" dirty="0">
                  <a:solidFill>
                    <a:srgbClr val="FF0000"/>
                  </a:solidFill>
                  <a:latin typeface="汉仪文黑-75简" panose="00020600040101010101" charset="-122"/>
                  <a:ea typeface="汉仪文黑-55简" panose="00020600040101010101" charset="-122"/>
                  <a:cs typeface="宋体" panose="02010600030101010101" pitchFamily="2" charset="-122"/>
                </a:rPr>
                <a:t>日后</a:t>
              </a:r>
              <a:r>
                <a:rPr lang="zh-CN" altLang="zh-CN" sz="1900" dirty="0">
                  <a:latin typeface="汉仪文黑-75简" panose="00020600040101010101" charset="-122"/>
                  <a:ea typeface="汉仪文黑-55简" panose="00020600040101010101" charset="-122"/>
                  <a:cs typeface="宋体" panose="02010600030101010101" pitchFamily="2" charset="-122"/>
                </a:rPr>
                <a:t>不进行账务报销。</a:t>
              </a:r>
              <a:endParaRPr lang="en-US" altLang="zh-CN" sz="1900" dirty="0">
                <a:latin typeface="汉仪文黑-75简" panose="00020600040101010101" charset="-122"/>
                <a:ea typeface="汉仪文黑-55简" panose="00020600040101010101" charset="-122"/>
                <a:cs typeface="宋体" panose="02010600030101010101" pitchFamily="2" charset="-122"/>
              </a:endParaRPr>
            </a:p>
          </p:txBody>
        </p:sp>
        <p:sp>
          <p:nvSpPr>
            <p:cNvPr id="29" name="文本框 28"/>
            <p:cNvSpPr txBox="1"/>
            <p:nvPr/>
          </p:nvSpPr>
          <p:spPr>
            <a:xfrm>
              <a:off x="5418805" y="2219903"/>
              <a:ext cx="1345924" cy="923330"/>
            </a:xfrm>
            <a:prstGeom prst="rect">
              <a:avLst/>
            </a:prstGeom>
            <a:noFill/>
          </p:spPr>
          <p:txBody>
            <a:bodyPr wrap="square" rtlCol="0">
              <a:spAutoFit/>
            </a:bodyPr>
            <a:lstStyle/>
            <a:p>
              <a:pPr algn="ctr"/>
              <a:r>
                <a:rPr lang="en-US" altLang="zh-CN" sz="5400" b="1" dirty="0">
                  <a:solidFill>
                    <a:schemeClr val="accent1"/>
                  </a:solidFill>
                  <a:latin typeface="+mj-ea"/>
                  <a:ea typeface="+mj-ea"/>
                </a:rPr>
                <a:t>01</a:t>
              </a:r>
              <a:endParaRPr lang="zh-CN" altLang="en-US" sz="5400" b="1" dirty="0">
                <a:solidFill>
                  <a:schemeClr val="accent1"/>
                </a:solidFill>
                <a:latin typeface="+mj-ea"/>
                <a:ea typeface="+mj-ea"/>
              </a:endParaRPr>
            </a:p>
          </p:txBody>
        </p:sp>
        <p:sp>
          <p:nvSpPr>
            <p:cNvPr id="22" name="矩形: 圆角 21"/>
            <p:cNvSpPr/>
            <p:nvPr/>
          </p:nvSpPr>
          <p:spPr>
            <a:xfrm>
              <a:off x="5181600" y="4022590"/>
              <a:ext cx="6930964" cy="1980000"/>
            </a:xfrm>
            <a:prstGeom prst="roundRect">
              <a:avLst>
                <a:gd name="adj" fmla="val 8334"/>
              </a:avLst>
            </a:prstGeom>
            <a:solidFill>
              <a:schemeClr val="bg2"/>
            </a:solidFill>
            <a:ln>
              <a:noFill/>
            </a:ln>
            <a:effectLst>
              <a:outerShdw blurRad="63500" sx="102000" sy="102000" algn="ctr"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文本框 23"/>
            <p:cNvSpPr txBox="1"/>
            <p:nvPr/>
          </p:nvSpPr>
          <p:spPr>
            <a:xfrm>
              <a:off x="5418805" y="4527675"/>
              <a:ext cx="1345924" cy="923330"/>
            </a:xfrm>
            <a:prstGeom prst="rect">
              <a:avLst/>
            </a:prstGeom>
            <a:noFill/>
          </p:spPr>
          <p:txBody>
            <a:bodyPr wrap="square" rtlCol="0">
              <a:spAutoFit/>
            </a:bodyPr>
            <a:lstStyle/>
            <a:p>
              <a:pPr algn="ctr"/>
              <a:r>
                <a:rPr lang="en-US" altLang="zh-CN" sz="5400" b="1" dirty="0">
                  <a:solidFill>
                    <a:schemeClr val="accent1"/>
                  </a:solidFill>
                  <a:latin typeface="+mj-ea"/>
                  <a:ea typeface="+mj-ea"/>
                </a:rPr>
                <a:t>02</a:t>
              </a:r>
              <a:endParaRPr lang="zh-CN" altLang="en-US" sz="5400" b="1" dirty="0">
                <a:solidFill>
                  <a:schemeClr val="accent1"/>
                </a:solidFill>
                <a:latin typeface="+mj-ea"/>
                <a:ea typeface="+mj-ea"/>
              </a:endParaRPr>
            </a:p>
          </p:txBody>
        </p:sp>
        <p:sp>
          <p:nvSpPr>
            <p:cNvPr id="32" name="文本框 31"/>
            <p:cNvSpPr txBox="1"/>
            <p:nvPr/>
          </p:nvSpPr>
          <p:spPr>
            <a:xfrm>
              <a:off x="6764728" y="4308512"/>
              <a:ext cx="5006357" cy="1407160"/>
            </a:xfrm>
            <a:prstGeom prst="rect">
              <a:avLst/>
            </a:prstGeom>
            <a:noFill/>
          </p:spPr>
          <p:txBody>
            <a:bodyPr wrap="square" rtlCol="0">
              <a:spAutoFit/>
            </a:bodyPr>
            <a:lstStyle>
              <a:defPPr>
                <a:defRPr lang="zh-CN"/>
              </a:defPPr>
              <a:lvl1pPr lvl="0">
                <a:lnSpc>
                  <a:spcPct val="150000"/>
                </a:lnSpc>
                <a:defRPr sz="1900">
                  <a:latin typeface="+mn-ea"/>
                  <a:cs typeface="宋体" panose="02010600030101010101" pitchFamily="2" charset="-122"/>
                </a:defRPr>
              </a:lvl1pPr>
            </a:lstStyle>
            <a:p>
              <a:r>
                <a:rPr lang="zh-CN" altLang="zh-CN" dirty="0">
                  <a:latin typeface="汉仪文黑-75简" panose="00020600040101010101" charset="-122"/>
                  <a:ea typeface="汉仪文黑-55简" panose="00020600040101010101" charset="-122"/>
                </a:rPr>
                <a:t>借支及其他业务的不受以上的时间限制，可随时办理</a:t>
              </a:r>
              <a:r>
                <a:rPr lang="zh-CN" altLang="en-US" dirty="0">
                  <a:latin typeface="汉仪文黑-75简" panose="00020600040101010101" charset="-122"/>
                  <a:ea typeface="汉仪文黑-55简" panose="00020600040101010101" charset="-122"/>
                </a:rPr>
                <a:t>，</a:t>
              </a:r>
              <a:r>
                <a:rPr lang="zh-CN" altLang="zh-CN" dirty="0">
                  <a:latin typeface="汉仪文黑-75简" panose="00020600040101010101" charset="-122"/>
                  <a:ea typeface="汉仪文黑-55简" panose="00020600040101010101" charset="-122"/>
                </a:rPr>
                <a:t> </a:t>
              </a:r>
              <a:r>
                <a:rPr lang="zh-CN" altLang="en-US" dirty="0">
                  <a:latin typeface="汉仪文黑-75简" panose="00020600040101010101" charset="-122"/>
                  <a:ea typeface="汉仪文黑-55简" panose="00020600040101010101" charset="-122"/>
                </a:rPr>
                <a:t>但</a:t>
              </a:r>
              <a:r>
                <a:rPr lang="zh-CN" altLang="zh-CN" dirty="0">
                  <a:solidFill>
                    <a:srgbClr val="FF0000"/>
                  </a:solidFill>
                  <a:latin typeface="汉仪文黑-75简" panose="00020600040101010101" charset="-122"/>
                  <a:ea typeface="汉仪文黑-55简" panose="00020600040101010101" charset="-122"/>
                </a:rPr>
                <a:t>每月</a:t>
              </a:r>
              <a:r>
                <a:rPr lang="en-US" altLang="zh-CN" dirty="0">
                  <a:solidFill>
                    <a:srgbClr val="FF0000"/>
                  </a:solidFill>
                  <a:latin typeface="汉仪文黑-75简" panose="00020600040101010101" charset="-122"/>
                  <a:ea typeface="汉仪文黑-55简" panose="00020600040101010101" charset="-122"/>
                </a:rPr>
                <a:t>28</a:t>
              </a:r>
              <a:r>
                <a:rPr lang="zh-CN" altLang="zh-CN" dirty="0">
                  <a:solidFill>
                    <a:srgbClr val="FF0000"/>
                  </a:solidFill>
                  <a:latin typeface="汉仪文黑-75简" panose="00020600040101010101" charset="-122"/>
                  <a:ea typeface="汉仪文黑-55简" panose="00020600040101010101" charset="-122"/>
                </a:rPr>
                <a:t>日后</a:t>
              </a:r>
              <a:r>
                <a:rPr lang="zh-CN" altLang="en-US" dirty="0">
                  <a:latin typeface="汉仪文黑-75简" panose="00020600040101010101" charset="-122"/>
                  <a:ea typeface="汉仪文黑-55简" panose="00020600040101010101" charset="-122"/>
                </a:rPr>
                <a:t>所有借支及其他业务也</a:t>
              </a:r>
              <a:r>
                <a:rPr lang="zh-CN" altLang="zh-CN" dirty="0">
                  <a:latin typeface="汉仪文黑-75简" panose="00020600040101010101" charset="-122"/>
                  <a:ea typeface="汉仪文黑-55简" panose="00020600040101010101" charset="-122"/>
                </a:rPr>
                <a:t>不进行账务报销。</a:t>
              </a:r>
              <a:r>
                <a:rPr lang="en-US" altLang="zh-CN" dirty="0">
                  <a:latin typeface="汉仪文黑-75简" panose="00020600040101010101" charset="-122"/>
                  <a:ea typeface="汉仪文黑-55简" panose="00020600040101010101" charset="-122"/>
                </a:rPr>
                <a:t> </a:t>
              </a:r>
              <a:endParaRPr lang="zh-CN" altLang="zh-CN" dirty="0">
                <a:latin typeface="汉仪文黑-75简" panose="00020600040101010101" charset="-122"/>
                <a:ea typeface="汉仪文黑-55简" panose="00020600040101010101" charset="-122"/>
              </a:endParaRPr>
            </a:p>
          </p:txBody>
        </p:sp>
      </p:grpSp>
      <p:grpSp>
        <p:nvGrpSpPr>
          <p:cNvPr id="33" name="组合 32"/>
          <p:cNvGrpSpPr/>
          <p:nvPr/>
        </p:nvGrpSpPr>
        <p:grpSpPr>
          <a:xfrm>
            <a:off x="695780" y="2109596"/>
            <a:ext cx="3157897" cy="3762491"/>
            <a:chOff x="975401" y="2193785"/>
            <a:chExt cx="3157897" cy="3762491"/>
          </a:xfrm>
        </p:grpSpPr>
        <p:sp>
          <p:nvSpPr>
            <p:cNvPr id="34" name="文本框 33"/>
            <p:cNvSpPr txBox="1"/>
            <p:nvPr/>
          </p:nvSpPr>
          <p:spPr>
            <a:xfrm>
              <a:off x="975401" y="3210536"/>
              <a:ext cx="3157897" cy="2745740"/>
            </a:xfrm>
            <a:prstGeom prst="rect">
              <a:avLst/>
            </a:prstGeom>
            <a:noFill/>
          </p:spPr>
          <p:txBody>
            <a:bodyPr wrap="square" rtlCol="0">
              <a:spAutoFit/>
            </a:bodyPr>
            <a:lstStyle>
              <a:defPPr>
                <a:defRPr lang="zh-CN"/>
              </a:defPPr>
              <a:lvl1pPr>
                <a:lnSpc>
                  <a:spcPts val="2000"/>
                </a:lnSpc>
                <a:defRPr sz="1600">
                  <a:solidFill>
                    <a:srgbClr val="111111"/>
                  </a:solidFill>
                  <a:latin typeface="+mn-ea"/>
                  <a:cs typeface="+mn-ea"/>
                </a:defRPr>
              </a:lvl1pPr>
            </a:lstStyle>
            <a:p>
              <a:pPr>
                <a:lnSpc>
                  <a:spcPct val="150000"/>
                </a:lnSpc>
              </a:pPr>
              <a:r>
                <a:rPr lang="zh-CN" altLang="zh-CN" sz="2300" dirty="0">
                  <a:latin typeface="汉仪文黑-75简" panose="00020600040101010101" charset="-122"/>
                  <a:ea typeface="汉仪文黑-55简" panose="00020600040101010101" charset="-122"/>
                </a:rPr>
                <a:t>为了协调公司对内、对外的业务工作安排，方便员工费用报销，财务部将报销时间具体安排如下：</a:t>
              </a:r>
              <a:r>
                <a:rPr lang="en-US" altLang="zh-CN" sz="2300" dirty="0">
                  <a:latin typeface="汉仪文黑-75简" panose="00020600040101010101" charset="-122"/>
                  <a:ea typeface="汉仪文黑-55简" panose="00020600040101010101" charset="-122"/>
                </a:rPr>
                <a:t> </a:t>
              </a:r>
              <a:endParaRPr lang="zh-CN" altLang="zh-CN" sz="2300" dirty="0">
                <a:latin typeface="汉仪文黑-75简" panose="00020600040101010101" charset="-122"/>
                <a:ea typeface="汉仪文黑-55简" panose="00020600040101010101" charset="-122"/>
              </a:endParaRPr>
            </a:p>
          </p:txBody>
        </p:sp>
        <p:grpSp>
          <p:nvGrpSpPr>
            <p:cNvPr id="35" name="组合 34"/>
            <p:cNvGrpSpPr/>
            <p:nvPr/>
          </p:nvGrpSpPr>
          <p:grpSpPr>
            <a:xfrm>
              <a:off x="975401" y="2193785"/>
              <a:ext cx="2929890" cy="897744"/>
              <a:chOff x="969051" y="1823085"/>
              <a:chExt cx="2929890" cy="897744"/>
            </a:xfrm>
          </p:grpSpPr>
          <p:sp>
            <p:nvSpPr>
              <p:cNvPr id="36" name="文本框 35"/>
              <p:cNvSpPr txBox="1"/>
              <p:nvPr/>
            </p:nvSpPr>
            <p:spPr>
              <a:xfrm>
                <a:off x="969051" y="1823085"/>
                <a:ext cx="2929890" cy="645160"/>
              </a:xfrm>
              <a:prstGeom prst="rect">
                <a:avLst/>
              </a:prstGeom>
              <a:noFill/>
            </p:spPr>
            <p:txBody>
              <a:bodyPr wrap="none" rtlCol="0">
                <a:spAutoFit/>
              </a:bodyPr>
              <a:lstStyle/>
              <a:p>
                <a:r>
                  <a:rPr lang="zh-CN" altLang="en-US" sz="3600" b="1" dirty="0">
                    <a:solidFill>
                      <a:srgbClr val="111111"/>
                    </a:solidFill>
                    <a:latin typeface="汉仪旗黑-60简" panose="00020600040101010101" charset="-122"/>
                    <a:ea typeface="汉仪旗黑-60简" panose="00020600040101010101" charset="-122"/>
                    <a:cs typeface="+mn-ea"/>
                    <a:sym typeface="+mn-lt"/>
                  </a:rPr>
                  <a:t>报销时间说明</a:t>
                </a:r>
                <a:endParaRPr lang="zh-CN" altLang="en-US" sz="3600" b="1" dirty="0">
                  <a:solidFill>
                    <a:srgbClr val="111111"/>
                  </a:solidFill>
                  <a:latin typeface="汉仪旗黑-60简" panose="00020600040101010101" charset="-122"/>
                  <a:ea typeface="汉仪旗黑-60简" panose="00020600040101010101" charset="-122"/>
                  <a:cs typeface="+mn-ea"/>
                  <a:sym typeface="+mn-lt"/>
                </a:endParaRPr>
              </a:p>
            </p:txBody>
          </p:sp>
          <p:sp>
            <p:nvSpPr>
              <p:cNvPr id="37" name="矩形: 圆角 36"/>
              <p:cNvSpPr/>
              <p:nvPr/>
            </p:nvSpPr>
            <p:spPr>
              <a:xfrm rot="10800000">
                <a:off x="1084719" y="2643827"/>
                <a:ext cx="735149" cy="7700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11111"/>
                  </a:solidFill>
                  <a:latin typeface="+mn-ea"/>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1986" y="0"/>
            <a:ext cx="12020015" cy="6858000"/>
            <a:chOff x="171986" y="0"/>
            <a:chExt cx="12020015" cy="6858000"/>
          </a:xfrm>
        </p:grpSpPr>
        <p:grpSp>
          <p:nvGrpSpPr>
            <p:cNvPr id="17" name="组合 16"/>
            <p:cNvGrpSpPr/>
            <p:nvPr/>
          </p:nvGrpSpPr>
          <p:grpSpPr>
            <a:xfrm>
              <a:off x="5098658" y="0"/>
              <a:ext cx="7093343" cy="6858000"/>
              <a:chOff x="5098658" y="0"/>
              <a:chExt cx="7093343" cy="6858000"/>
            </a:xfrm>
          </p:grpSpPr>
          <p:sp>
            <p:nvSpPr>
              <p:cNvPr id="101" name="任意多边形: 形状 100"/>
              <p:cNvSpPr/>
              <p:nvPr/>
            </p:nvSpPr>
            <p:spPr>
              <a:xfrm>
                <a:off x="9364167" y="2477000"/>
                <a:ext cx="2827833" cy="4381000"/>
              </a:xfrm>
              <a:custGeom>
                <a:avLst/>
                <a:gdLst>
                  <a:gd name="connsiteX0" fmla="*/ 2827833 w 2827833"/>
                  <a:gd name="connsiteY0" fmla="*/ 0 h 4381000"/>
                  <a:gd name="connsiteX1" fmla="*/ 2827833 w 2827833"/>
                  <a:gd name="connsiteY1" fmla="*/ 4381000 h 4381000"/>
                  <a:gd name="connsiteX2" fmla="*/ 911739 w 2827833"/>
                  <a:gd name="connsiteY2" fmla="*/ 4381000 h 4381000"/>
                  <a:gd name="connsiteX3" fmla="*/ 244347 w 2827833"/>
                  <a:gd name="connsiteY3" fmla="*/ 3713608 h 4381000"/>
                  <a:gd name="connsiteX4" fmla="*/ 244347 w 2827833"/>
                  <a:gd name="connsiteY4" fmla="*/ 2533617 h 4381000"/>
                  <a:gd name="connsiteX5" fmla="*/ 2633671 w 2827833"/>
                  <a:gd name="connsiteY5" fmla="*/ 144293 h 4381000"/>
                  <a:gd name="connsiteX6" fmla="*/ 2764550 w 2827833"/>
                  <a:gd name="connsiteY6" fmla="*/ 37392 h 4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7833" h="4381000">
                    <a:moveTo>
                      <a:pt x="2827833" y="0"/>
                    </a:moveTo>
                    <a:lnTo>
                      <a:pt x="2827833" y="4381000"/>
                    </a:lnTo>
                    <a:lnTo>
                      <a:pt x="911739" y="4381000"/>
                    </a:lnTo>
                    <a:lnTo>
                      <a:pt x="244347" y="3713608"/>
                    </a:lnTo>
                    <a:cubicBezTo>
                      <a:pt x="-81449" y="3387812"/>
                      <a:pt x="-81449" y="2859646"/>
                      <a:pt x="244347" y="2533617"/>
                    </a:cubicBezTo>
                    <a:lnTo>
                      <a:pt x="2633671" y="144293"/>
                    </a:lnTo>
                    <a:cubicBezTo>
                      <a:pt x="2674396" y="103569"/>
                      <a:pt x="2718286" y="67935"/>
                      <a:pt x="2764550" y="37392"/>
                    </a:cubicBezTo>
                    <a:close/>
                  </a:path>
                </a:pathLst>
              </a:custGeom>
              <a:solidFill>
                <a:srgbClr val="F7A31D"/>
              </a:solidFill>
              <a:ln w="23785" cap="flat">
                <a:noFill/>
                <a:prstDash val="solid"/>
                <a:miter/>
              </a:ln>
            </p:spPr>
            <p:txBody>
              <a:bodyPr wrap="square" rtlCol="0" anchor="ctr">
                <a:noAutofit/>
              </a:bodyPr>
              <a:lstStyle/>
              <a:p>
                <a:endParaRPr lang="zh-CN" altLang="en-US"/>
              </a:p>
            </p:txBody>
          </p:sp>
          <p:sp>
            <p:nvSpPr>
              <p:cNvPr id="103" name="任意多边形: 形状 102"/>
              <p:cNvSpPr/>
              <p:nvPr/>
            </p:nvSpPr>
            <p:spPr>
              <a:xfrm>
                <a:off x="9725983" y="3522846"/>
                <a:ext cx="2466017" cy="3335154"/>
              </a:xfrm>
              <a:custGeom>
                <a:avLst/>
                <a:gdLst>
                  <a:gd name="connsiteX0" fmla="*/ 2146084 w 2466017"/>
                  <a:gd name="connsiteY0" fmla="*/ 0 h 3335154"/>
                  <a:gd name="connsiteX1" fmla="*/ 2451724 w 2466017"/>
                  <a:gd name="connsiteY1" fmla="*/ 91466 h 3335154"/>
                  <a:gd name="connsiteX2" fmla="*/ 2466017 w 2466017"/>
                  <a:gd name="connsiteY2" fmla="*/ 103139 h 3335154"/>
                  <a:gd name="connsiteX3" fmla="*/ 2466017 w 2466017"/>
                  <a:gd name="connsiteY3" fmla="*/ 3335154 h 3335154"/>
                  <a:gd name="connsiteX4" fmla="*/ 959279 w 2466017"/>
                  <a:gd name="connsiteY4" fmla="*/ 3335154 h 3335154"/>
                  <a:gd name="connsiteX5" fmla="*/ 162782 w 2466017"/>
                  <a:gd name="connsiteY5" fmla="*/ 2538656 h 3335154"/>
                  <a:gd name="connsiteX6" fmla="*/ 162782 w 2466017"/>
                  <a:gd name="connsiteY6" fmla="*/ 1753161 h 3335154"/>
                  <a:gd name="connsiteX7" fmla="*/ 1753336 w 2466017"/>
                  <a:gd name="connsiteY7" fmla="*/ 162607 h 3335154"/>
                  <a:gd name="connsiteX8" fmla="*/ 2146084 w 2466017"/>
                  <a:gd name="connsiteY8" fmla="*/ 0 h 333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6017" h="3335154">
                    <a:moveTo>
                      <a:pt x="2146084" y="0"/>
                    </a:moveTo>
                    <a:cubicBezTo>
                      <a:pt x="2252713" y="0"/>
                      <a:pt x="2359341" y="30489"/>
                      <a:pt x="2451724" y="91466"/>
                    </a:cubicBezTo>
                    <a:lnTo>
                      <a:pt x="2466017" y="103139"/>
                    </a:lnTo>
                    <a:lnTo>
                      <a:pt x="2466017" y="3335154"/>
                    </a:lnTo>
                    <a:lnTo>
                      <a:pt x="959279" y="3335154"/>
                    </a:lnTo>
                    <a:lnTo>
                      <a:pt x="162782" y="2538656"/>
                    </a:lnTo>
                    <a:cubicBezTo>
                      <a:pt x="-54260" y="2321847"/>
                      <a:pt x="-54260" y="1970203"/>
                      <a:pt x="162782" y="1753161"/>
                    </a:cubicBezTo>
                    <a:lnTo>
                      <a:pt x="1753336" y="162607"/>
                    </a:lnTo>
                    <a:cubicBezTo>
                      <a:pt x="1861740" y="54202"/>
                      <a:pt x="2003912" y="0"/>
                      <a:pt x="2146084" y="0"/>
                    </a:cubicBezTo>
                    <a:close/>
                  </a:path>
                </a:pathLst>
              </a:custGeom>
              <a:solidFill>
                <a:srgbClr val="003461"/>
              </a:solidFill>
              <a:ln w="23785" cap="flat">
                <a:noFill/>
                <a:prstDash val="solid"/>
                <a:miter/>
              </a:ln>
            </p:spPr>
            <p:txBody>
              <a:bodyPr wrap="square" rtlCol="0" anchor="ctr">
                <a:noAutofit/>
              </a:bodyPr>
              <a:lstStyle/>
              <a:p>
                <a:endParaRPr lang="zh-CN" altLang="en-US"/>
              </a:p>
            </p:txBody>
          </p:sp>
          <p:grpSp>
            <p:nvGrpSpPr>
              <p:cNvPr id="33" name="图形 4"/>
              <p:cNvGrpSpPr/>
              <p:nvPr/>
            </p:nvGrpSpPr>
            <p:grpSpPr>
              <a:xfrm>
                <a:off x="7979652" y="4204570"/>
                <a:ext cx="1011274" cy="1358030"/>
                <a:chOff x="5817582" y="5407046"/>
                <a:chExt cx="1011274" cy="1358030"/>
              </a:xfrm>
            </p:grpSpPr>
            <p:sp>
              <p:nvSpPr>
                <p:cNvPr id="34" name="任意多边形: 形状 33"/>
                <p:cNvSpPr/>
                <p:nvPr/>
              </p:nvSpPr>
              <p:spPr>
                <a:xfrm>
                  <a:off x="5817582" y="6418513"/>
                  <a:ext cx="346563" cy="346563"/>
                </a:xfrm>
                <a:custGeom>
                  <a:avLst/>
                  <a:gdLst>
                    <a:gd name="connsiteX0" fmla="*/ 225293 w 450586"/>
                    <a:gd name="connsiteY0" fmla="*/ 450586 h 450586"/>
                    <a:gd name="connsiteX1" fmla="*/ 0 w 450586"/>
                    <a:gd name="connsiteY1" fmla="*/ 225293 h 450586"/>
                    <a:gd name="connsiteX2" fmla="*/ 225293 w 450586"/>
                    <a:gd name="connsiteY2" fmla="*/ 0 h 450586"/>
                    <a:gd name="connsiteX3" fmla="*/ 450587 w 450586"/>
                    <a:gd name="connsiteY3" fmla="*/ 225293 h 450586"/>
                    <a:gd name="connsiteX4" fmla="*/ 225293 w 450586"/>
                    <a:gd name="connsiteY4" fmla="*/ 450586 h 450586"/>
                    <a:gd name="connsiteX5" fmla="*/ 225293 w 450586"/>
                    <a:gd name="connsiteY5" fmla="*/ 6899 h 450586"/>
                    <a:gd name="connsiteX6" fmla="*/ 6899 w 450586"/>
                    <a:gd name="connsiteY6" fmla="*/ 225293 h 450586"/>
                    <a:gd name="connsiteX7" fmla="*/ 225293 w 450586"/>
                    <a:gd name="connsiteY7" fmla="*/ 443688 h 450586"/>
                    <a:gd name="connsiteX8" fmla="*/ 443688 w 450586"/>
                    <a:gd name="connsiteY8" fmla="*/ 225293 h 450586"/>
                    <a:gd name="connsiteX9" fmla="*/ 225293 w 450586"/>
                    <a:gd name="connsiteY9" fmla="*/ 6899 h 45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586" h="450586">
                      <a:moveTo>
                        <a:pt x="225293" y="450586"/>
                      </a:moveTo>
                      <a:cubicBezTo>
                        <a:pt x="101108" y="450586"/>
                        <a:pt x="0" y="349478"/>
                        <a:pt x="0" y="225293"/>
                      </a:cubicBezTo>
                      <a:cubicBezTo>
                        <a:pt x="0" y="101108"/>
                        <a:pt x="101108" y="0"/>
                        <a:pt x="225293" y="0"/>
                      </a:cubicBezTo>
                      <a:cubicBezTo>
                        <a:pt x="349478" y="0"/>
                        <a:pt x="450587" y="101108"/>
                        <a:pt x="450587" y="225293"/>
                      </a:cubicBezTo>
                      <a:cubicBezTo>
                        <a:pt x="450587" y="349478"/>
                        <a:pt x="349478" y="450586"/>
                        <a:pt x="225293" y="450586"/>
                      </a:cubicBezTo>
                      <a:close/>
                      <a:moveTo>
                        <a:pt x="225293" y="6899"/>
                      </a:moveTo>
                      <a:cubicBezTo>
                        <a:pt x="104915" y="6899"/>
                        <a:pt x="6899" y="104914"/>
                        <a:pt x="6899" y="225293"/>
                      </a:cubicBezTo>
                      <a:cubicBezTo>
                        <a:pt x="6899" y="345672"/>
                        <a:pt x="104915" y="443688"/>
                        <a:pt x="225293" y="443688"/>
                      </a:cubicBezTo>
                      <a:cubicBezTo>
                        <a:pt x="345672" y="443688"/>
                        <a:pt x="443688" y="345672"/>
                        <a:pt x="443688" y="225293"/>
                      </a:cubicBezTo>
                      <a:cubicBezTo>
                        <a:pt x="443926" y="104914"/>
                        <a:pt x="345910" y="6899"/>
                        <a:pt x="225293" y="6899"/>
                      </a:cubicBezTo>
                      <a:close/>
                    </a:path>
                  </a:pathLst>
                </a:custGeom>
                <a:solidFill>
                  <a:srgbClr val="4D4D4D"/>
                </a:solidFill>
                <a:ln w="23785" cap="flat">
                  <a:solidFill>
                    <a:schemeClr val="accent1"/>
                  </a:solidFill>
                  <a:prstDash val="solid"/>
                  <a:miter/>
                </a:ln>
              </p:spPr>
              <p:txBody>
                <a:bodyPr rtlCol="0" anchor="ctr"/>
                <a:lstStyle/>
                <a:p>
                  <a:endParaRPr lang="zh-CN" altLang="en-US"/>
                </a:p>
              </p:txBody>
            </p:sp>
            <p:sp>
              <p:nvSpPr>
                <p:cNvPr id="36" name="任意多边形: 形状 35"/>
                <p:cNvSpPr/>
                <p:nvPr/>
              </p:nvSpPr>
              <p:spPr>
                <a:xfrm>
                  <a:off x="6108924" y="5407046"/>
                  <a:ext cx="719932" cy="720124"/>
                </a:xfrm>
                <a:custGeom>
                  <a:avLst/>
                  <a:gdLst>
                    <a:gd name="connsiteX0" fmla="*/ 714916 w 719932"/>
                    <a:gd name="connsiteY0" fmla="*/ 299251 h 720124"/>
                    <a:gd name="connsiteX1" fmla="*/ 299063 w 719932"/>
                    <a:gd name="connsiteY1" fmla="*/ 715104 h 720124"/>
                    <a:gd name="connsiteX2" fmla="*/ 5016 w 719932"/>
                    <a:gd name="connsiteY2" fmla="*/ 421057 h 720124"/>
                    <a:gd name="connsiteX3" fmla="*/ 420869 w 719932"/>
                    <a:gd name="connsiteY3" fmla="*/ 4966 h 720124"/>
                    <a:gd name="connsiteX4" fmla="*/ 714916 w 719932"/>
                    <a:gd name="connsiteY4" fmla="*/ 299251 h 72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932" h="720124">
                      <a:moveTo>
                        <a:pt x="714916" y="299251"/>
                      </a:moveTo>
                      <a:cubicBezTo>
                        <a:pt x="755359" y="545718"/>
                        <a:pt x="545292" y="755548"/>
                        <a:pt x="299063" y="715104"/>
                      </a:cubicBezTo>
                      <a:cubicBezTo>
                        <a:pt x="149898" y="690601"/>
                        <a:pt x="29520" y="570221"/>
                        <a:pt x="5016" y="421057"/>
                      </a:cubicBezTo>
                      <a:cubicBezTo>
                        <a:pt x="-35428" y="174591"/>
                        <a:pt x="174640" y="-35240"/>
                        <a:pt x="420869" y="4966"/>
                      </a:cubicBezTo>
                      <a:cubicBezTo>
                        <a:pt x="570271" y="29708"/>
                        <a:pt x="690650" y="150086"/>
                        <a:pt x="714916" y="299251"/>
                      </a:cubicBezTo>
                      <a:close/>
                    </a:path>
                  </a:pathLst>
                </a:custGeom>
                <a:solidFill>
                  <a:srgbClr val="E6E6E6"/>
                </a:solidFill>
                <a:ln w="23785" cap="flat">
                  <a:noFill/>
                  <a:prstDash val="solid"/>
                  <a:miter/>
                </a:ln>
              </p:spPr>
              <p:txBody>
                <a:bodyPr rtlCol="0" anchor="ctr"/>
                <a:lstStyle/>
                <a:p>
                  <a:endParaRPr lang="zh-CN" altLang="en-US"/>
                </a:p>
              </p:txBody>
            </p:sp>
          </p:grpSp>
          <p:grpSp>
            <p:nvGrpSpPr>
              <p:cNvPr id="14" name="组合 13"/>
              <p:cNvGrpSpPr/>
              <p:nvPr/>
            </p:nvGrpSpPr>
            <p:grpSpPr>
              <a:xfrm>
                <a:off x="5098658" y="0"/>
                <a:ext cx="7093343" cy="6858000"/>
                <a:chOff x="5098658" y="0"/>
                <a:chExt cx="7093343" cy="6858000"/>
              </a:xfrm>
            </p:grpSpPr>
            <p:sp>
              <p:nvSpPr>
                <p:cNvPr id="99" name="任意多边形: 形状 98"/>
                <p:cNvSpPr/>
                <p:nvPr/>
              </p:nvSpPr>
              <p:spPr>
                <a:xfrm>
                  <a:off x="5257334" y="1"/>
                  <a:ext cx="4825290" cy="3718977"/>
                </a:xfrm>
                <a:custGeom>
                  <a:avLst/>
                  <a:gdLst>
                    <a:gd name="connsiteX0" fmla="*/ 319051 w 4825290"/>
                    <a:gd name="connsiteY0" fmla="*/ 0 h 3718977"/>
                    <a:gd name="connsiteX1" fmla="*/ 2877859 w 4825290"/>
                    <a:gd name="connsiteY1" fmla="*/ 0 h 3718977"/>
                    <a:gd name="connsiteX2" fmla="*/ 4702754 w 4825290"/>
                    <a:gd name="connsiteY2" fmla="*/ 1824894 h 3718977"/>
                    <a:gd name="connsiteX3" fmla="*/ 4702754 w 4825290"/>
                    <a:gd name="connsiteY3" fmla="*/ 2416150 h 3718977"/>
                    <a:gd name="connsiteX4" fmla="*/ 3522464 w 4825290"/>
                    <a:gd name="connsiteY4" fmla="*/ 3596439 h 3718977"/>
                    <a:gd name="connsiteX5" fmla="*/ 2931208 w 4825290"/>
                    <a:gd name="connsiteY5" fmla="*/ 3596439 h 3718977"/>
                    <a:gd name="connsiteX6" fmla="*/ 122539 w 4825290"/>
                    <a:gd name="connsiteY6" fmla="*/ 787768 h 3718977"/>
                    <a:gd name="connsiteX7" fmla="*/ 122539 w 4825290"/>
                    <a:gd name="connsiteY7" fmla="*/ 196512 h 37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290" h="3718977">
                      <a:moveTo>
                        <a:pt x="319051" y="0"/>
                      </a:moveTo>
                      <a:lnTo>
                        <a:pt x="2877859" y="0"/>
                      </a:lnTo>
                      <a:lnTo>
                        <a:pt x="4702754" y="1824894"/>
                      </a:lnTo>
                      <a:cubicBezTo>
                        <a:pt x="4866136" y="1988278"/>
                        <a:pt x="4866136" y="2252968"/>
                        <a:pt x="4702754" y="2416150"/>
                      </a:cubicBezTo>
                      <a:lnTo>
                        <a:pt x="3522464" y="3596439"/>
                      </a:lnTo>
                      <a:cubicBezTo>
                        <a:pt x="3359080" y="3759823"/>
                        <a:pt x="3094390" y="3759823"/>
                        <a:pt x="2931208" y="3596439"/>
                      </a:cubicBezTo>
                      <a:lnTo>
                        <a:pt x="122539" y="787768"/>
                      </a:lnTo>
                      <a:cubicBezTo>
                        <a:pt x="-40846" y="624587"/>
                        <a:pt x="-40846" y="359897"/>
                        <a:pt x="122539" y="196512"/>
                      </a:cubicBezTo>
                      <a:close/>
                    </a:path>
                  </a:pathLst>
                </a:custGeom>
                <a:solidFill>
                  <a:srgbClr val="003461"/>
                </a:solidFill>
                <a:ln w="23785" cap="flat">
                  <a:noFill/>
                  <a:prstDash val="solid"/>
                  <a:miter/>
                </a:ln>
              </p:spPr>
              <p:txBody>
                <a:bodyPr wrap="square" rtlCol="0" anchor="ctr">
                  <a:noAutofit/>
                </a:bodyPr>
                <a:lstStyle/>
                <a:p>
                  <a:endParaRPr lang="zh-CN" altLang="en-US"/>
                </a:p>
              </p:txBody>
            </p:sp>
            <p:sp>
              <p:nvSpPr>
                <p:cNvPr id="97" name="任意多边形: 形状 96"/>
                <p:cNvSpPr/>
                <p:nvPr/>
              </p:nvSpPr>
              <p:spPr>
                <a:xfrm>
                  <a:off x="5098658" y="0"/>
                  <a:ext cx="7093342" cy="4189614"/>
                </a:xfrm>
                <a:custGeom>
                  <a:avLst/>
                  <a:gdLst>
                    <a:gd name="connsiteX0" fmla="*/ 0 w 7093342"/>
                    <a:gd name="connsiteY0" fmla="*/ 0 h 4189614"/>
                    <a:gd name="connsiteX1" fmla="*/ 7093342 w 7093342"/>
                    <a:gd name="connsiteY1" fmla="*/ 0 h 4189614"/>
                    <a:gd name="connsiteX2" fmla="*/ 7093342 w 7093342"/>
                    <a:gd name="connsiteY2" fmla="*/ 1702907 h 4189614"/>
                    <a:gd name="connsiteX3" fmla="*/ 4840398 w 7093342"/>
                    <a:gd name="connsiteY3" fmla="*/ 3955761 h 4189614"/>
                    <a:gd name="connsiteX4" fmla="*/ 3709044 w 7093342"/>
                    <a:gd name="connsiteY4" fmla="*/ 3955761 h 4189614"/>
                    <a:gd name="connsiteX5" fmla="*/ 225000 w 7093342"/>
                    <a:gd name="connsiteY5" fmla="*/ 471718 h 4189614"/>
                    <a:gd name="connsiteX6" fmla="*/ 6189 w 7093342"/>
                    <a:gd name="connsiteY6" fmla="*/ 63441 h 41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3342" h="4189614">
                      <a:moveTo>
                        <a:pt x="0" y="0"/>
                      </a:moveTo>
                      <a:lnTo>
                        <a:pt x="7093342" y="0"/>
                      </a:lnTo>
                      <a:lnTo>
                        <a:pt x="7093342" y="1702907"/>
                      </a:lnTo>
                      <a:lnTo>
                        <a:pt x="4840398" y="3955761"/>
                      </a:lnTo>
                      <a:cubicBezTo>
                        <a:pt x="4528594" y="4267566"/>
                        <a:pt x="4021051" y="4267566"/>
                        <a:pt x="3709044" y="3955761"/>
                      </a:cubicBezTo>
                      <a:lnTo>
                        <a:pt x="225000" y="471718"/>
                      </a:lnTo>
                      <a:cubicBezTo>
                        <a:pt x="111713" y="358431"/>
                        <a:pt x="36644" y="217163"/>
                        <a:pt x="6189" y="63441"/>
                      </a:cubicBezTo>
                      <a:close/>
                    </a:path>
                  </a:pathLst>
                </a:custGeom>
                <a:solidFill>
                  <a:srgbClr val="FFFFFF"/>
                </a:solidFill>
                <a:ln w="23785" cap="flat">
                  <a:noFill/>
                  <a:prstDash val="solid"/>
                  <a:miter/>
                </a:ln>
              </p:spPr>
              <p:txBody>
                <a:bodyPr wrap="square" rtlCol="0" anchor="ctr">
                  <a:noAutofit/>
                </a:bodyPr>
                <a:lstStyle/>
                <a:p>
                  <a:endParaRPr lang="zh-CN" altLang="en-US"/>
                </a:p>
              </p:txBody>
            </p:sp>
            <p:pic>
              <p:nvPicPr>
                <p:cNvPr id="107" name="图片 106"/>
                <p:cNvPicPr>
                  <a:picLocks noChangeAspect="1"/>
                </p:cNvPicPr>
                <p:nvPr/>
              </p:nvPicPr>
              <p:blipFill>
                <a:blip r:embed="rId1"/>
                <a:srcRect r="39136" b="27499"/>
                <a:stretch>
                  <a:fillRect/>
                </a:stretch>
              </p:blipFill>
              <p:spPr>
                <a:xfrm>
                  <a:off x="8804242" y="2822508"/>
                  <a:ext cx="3387759" cy="4035492"/>
                </a:xfrm>
                <a:custGeom>
                  <a:avLst/>
                  <a:gdLst>
                    <a:gd name="connsiteX0" fmla="*/ 0 w 3387759"/>
                    <a:gd name="connsiteY0" fmla="*/ 0 h 4035492"/>
                    <a:gd name="connsiteX1" fmla="*/ 3387759 w 3387759"/>
                    <a:gd name="connsiteY1" fmla="*/ 0 h 4035492"/>
                    <a:gd name="connsiteX2" fmla="*/ 3387759 w 3387759"/>
                    <a:gd name="connsiteY2" fmla="*/ 4035492 h 4035492"/>
                    <a:gd name="connsiteX3" fmla="*/ 0 w 3387759"/>
                    <a:gd name="connsiteY3" fmla="*/ 4035492 h 4035492"/>
                  </a:gdLst>
                  <a:ahLst/>
                  <a:cxnLst>
                    <a:cxn ang="0">
                      <a:pos x="connsiteX0" y="connsiteY0"/>
                    </a:cxn>
                    <a:cxn ang="0">
                      <a:pos x="connsiteX1" y="connsiteY1"/>
                    </a:cxn>
                    <a:cxn ang="0">
                      <a:pos x="connsiteX2" y="connsiteY2"/>
                    </a:cxn>
                    <a:cxn ang="0">
                      <a:pos x="connsiteX3" y="connsiteY3"/>
                    </a:cxn>
                  </a:cxnLst>
                  <a:rect l="l" t="t" r="r" b="b"/>
                  <a:pathLst>
                    <a:path w="3387759" h="4035492">
                      <a:moveTo>
                        <a:pt x="0" y="0"/>
                      </a:moveTo>
                      <a:lnTo>
                        <a:pt x="3387759" y="0"/>
                      </a:lnTo>
                      <a:lnTo>
                        <a:pt x="3387759" y="4035492"/>
                      </a:lnTo>
                      <a:lnTo>
                        <a:pt x="0" y="4035492"/>
                      </a:lnTo>
                      <a:close/>
                    </a:path>
                  </a:pathLst>
                </a:custGeom>
              </p:spPr>
            </p:pic>
            <p:pic>
              <p:nvPicPr>
                <p:cNvPr id="117" name="图片 116"/>
                <p:cNvPicPr>
                  <a:picLocks noChangeAspect="1"/>
                </p:cNvPicPr>
                <p:nvPr/>
              </p:nvPicPr>
              <p:blipFill>
                <a:blip r:embed="rId2" cstate="print">
                  <a:extLst>
                    <a:ext uri="{28A0092B-C50C-407E-A947-70E740481C1C}">
                      <a14:useLocalDpi xmlns:a14="http://schemas.microsoft.com/office/drawing/2010/main" val="0"/>
                    </a:ext>
                  </a:extLst>
                </a:blip>
                <a:srcRect l="1649" t="16605" r="4427" b="5181"/>
                <a:stretch>
                  <a:fillRect/>
                </a:stretch>
              </p:blipFill>
              <p:spPr>
                <a:xfrm>
                  <a:off x="5114173" y="2"/>
                  <a:ext cx="7077826" cy="3929344"/>
                </a:xfrm>
                <a:custGeom>
                  <a:avLst/>
                  <a:gdLst>
                    <a:gd name="connsiteX0" fmla="*/ 0 w 7077826"/>
                    <a:gd name="connsiteY0" fmla="*/ 0 h 3929344"/>
                    <a:gd name="connsiteX1" fmla="*/ 7077826 w 7077826"/>
                    <a:gd name="connsiteY1" fmla="*/ 0 h 3929344"/>
                    <a:gd name="connsiteX2" fmla="*/ 7077826 w 7077826"/>
                    <a:gd name="connsiteY2" fmla="*/ 1421366 h 3929344"/>
                    <a:gd name="connsiteX3" fmla="*/ 4790387 w 7077826"/>
                    <a:gd name="connsiteY3" fmla="*/ 3702249 h 3929344"/>
                    <a:gd name="connsiteX4" fmla="*/ 3690062 w 7077826"/>
                    <a:gd name="connsiteY4" fmla="*/ 3700670 h 3929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7826" h="3929344">
                      <a:moveTo>
                        <a:pt x="0" y="0"/>
                      </a:moveTo>
                      <a:lnTo>
                        <a:pt x="7077826" y="0"/>
                      </a:lnTo>
                      <a:lnTo>
                        <a:pt x="7077826" y="1421366"/>
                      </a:lnTo>
                      <a:lnTo>
                        <a:pt x="4790387" y="3702249"/>
                      </a:lnTo>
                      <a:cubicBezTo>
                        <a:pt x="4486104" y="4005659"/>
                        <a:pt x="3993472" y="4004952"/>
                        <a:pt x="3690062" y="3700670"/>
                      </a:cubicBezTo>
                      <a:close/>
                    </a:path>
                  </a:pathLst>
                </a:custGeom>
              </p:spPr>
            </p:pic>
          </p:grpSp>
        </p:grpSp>
        <p:sp>
          <p:nvSpPr>
            <p:cNvPr id="42" name="文本框 12"/>
            <p:cNvSpPr txBox="1"/>
            <p:nvPr/>
          </p:nvSpPr>
          <p:spPr>
            <a:xfrm>
              <a:off x="171986" y="2757785"/>
              <a:ext cx="6935320" cy="10147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r>
                <a:rPr lang="zh-CN" altLang="en-US" sz="6000" b="1" dirty="0">
                  <a:solidFill>
                    <a:schemeClr val="tx1">
                      <a:lumMod val="95000"/>
                      <a:lumOff val="5000"/>
                    </a:schemeClr>
                  </a:solidFill>
                  <a:latin typeface="汉仪旗黑-60简" panose="00020600040101010101" charset="-122"/>
                  <a:ea typeface="汉仪旗黑-60简" panose="00020600040101010101" charset="-122"/>
                  <a:cs typeface="+mn-ea"/>
                  <a:sym typeface="+mn-lt"/>
                </a:rPr>
                <a:t>感谢各部门配合</a:t>
              </a:r>
              <a:endParaRPr lang="zh-CN" altLang="en-US" sz="6000" b="1" dirty="0">
                <a:solidFill>
                  <a:schemeClr val="tx1">
                    <a:lumMod val="95000"/>
                    <a:lumOff val="5000"/>
                  </a:schemeClr>
                </a:solidFill>
                <a:latin typeface="汉仪旗黑-60简" panose="00020600040101010101" charset="-122"/>
                <a:ea typeface="汉仪旗黑-60简" panose="00020600040101010101" charset="-122"/>
                <a:cs typeface="+mn-ea"/>
                <a:sym typeface="+mn-lt"/>
              </a:endParaRPr>
            </a:p>
          </p:txBody>
        </p:sp>
        <p:cxnSp>
          <p:nvCxnSpPr>
            <p:cNvPr id="45" name="直接连接符 44"/>
            <p:cNvCxnSpPr/>
            <p:nvPr/>
          </p:nvCxnSpPr>
          <p:spPr>
            <a:xfrm>
              <a:off x="323253" y="5290194"/>
              <a:ext cx="2037223" cy="0"/>
            </a:xfrm>
            <a:prstGeom prst="line">
              <a:avLst/>
            </a:prstGeom>
            <a:ln w="19050">
              <a:solidFill>
                <a:srgbClr val="003461"/>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225406" y="3762377"/>
              <a:ext cx="6580147" cy="1407160"/>
            </a:xfrm>
            <a:prstGeom prst="rect">
              <a:avLst/>
            </a:prstGeom>
            <a:noFill/>
          </p:spPr>
          <p:txBody>
            <a:bodyPr wrap="square" rtlCol="0">
              <a:spAutoFit/>
            </a:bodyPr>
            <a:lstStyle/>
            <a:p>
              <a:pPr>
                <a:lnSpc>
                  <a:spcPct val="150000"/>
                </a:lnSpc>
              </a:pPr>
              <a:r>
                <a:rPr lang="zh-CN" altLang="zh-CN" sz="1900" dirty="0">
                  <a:solidFill>
                    <a:schemeClr val="tx1">
                      <a:lumMod val="85000"/>
                      <a:lumOff val="15000"/>
                    </a:schemeClr>
                  </a:solidFill>
                  <a:latin typeface="汉仪文黑-75简" panose="00020600040101010101" charset="-122"/>
                  <a:ea typeface="汉仪文黑-55简" panose="00020600040101010101" charset="-122"/>
                </a:rPr>
                <a:t>本</a:t>
              </a:r>
              <a:r>
                <a:rPr lang="zh-CN" altLang="en-US" sz="1900" dirty="0">
                  <a:solidFill>
                    <a:schemeClr val="tx1">
                      <a:lumMod val="85000"/>
                      <a:lumOff val="15000"/>
                    </a:schemeClr>
                  </a:solidFill>
                  <a:latin typeface="汉仪文黑-75简" panose="00020600040101010101" charset="-122"/>
                  <a:ea typeface="汉仪文黑-55简" panose="00020600040101010101" charset="-122"/>
                </a:rPr>
                <a:t>模板</a:t>
              </a:r>
              <a:r>
                <a:rPr lang="zh-CN" altLang="zh-CN" sz="1900" dirty="0">
                  <a:solidFill>
                    <a:schemeClr val="tx1">
                      <a:lumMod val="85000"/>
                      <a:lumOff val="15000"/>
                    </a:schemeClr>
                  </a:solidFill>
                  <a:latin typeface="汉仪文黑-75简" panose="00020600040101010101" charset="-122"/>
                  <a:ea typeface="汉仪文黑-55简" panose="00020600040101010101" charset="-122"/>
                </a:rPr>
                <a:t>根据相关的</a:t>
              </a:r>
              <a:r>
                <a:rPr lang="zh-CN" altLang="en-US" sz="1900" dirty="0">
                  <a:solidFill>
                    <a:schemeClr val="tx1">
                      <a:lumMod val="85000"/>
                      <a:lumOff val="15000"/>
                    </a:schemeClr>
                  </a:solidFill>
                  <a:latin typeface="汉仪文黑-75简" panose="00020600040101010101" charset="-122"/>
                  <a:ea typeface="汉仪文黑-55简" panose="00020600040101010101" charset="-122"/>
                </a:rPr>
                <a:t>财务</a:t>
              </a:r>
              <a:r>
                <a:rPr lang="zh-CN" altLang="zh-CN" sz="1900" dirty="0">
                  <a:solidFill>
                    <a:schemeClr val="tx1">
                      <a:lumMod val="85000"/>
                      <a:lumOff val="15000"/>
                    </a:schemeClr>
                  </a:solidFill>
                  <a:latin typeface="汉仪文黑-75简" panose="00020600040101010101" charset="-122"/>
                  <a:ea typeface="汉仪文黑-55简" panose="00020600040101010101" charset="-122"/>
                </a:rPr>
                <a:t>制度及公司的实际情况，将财务报销分为日常办公费用、工薪福利及相关费用、税费支出、项目相关支出及专项支出等。 </a:t>
              </a:r>
              <a:endParaRPr lang="zh-CN" altLang="en-US" sz="1900" dirty="0">
                <a:solidFill>
                  <a:schemeClr val="tx1">
                    <a:lumMod val="85000"/>
                    <a:lumOff val="15000"/>
                  </a:schemeClr>
                </a:solidFill>
                <a:latin typeface="汉仪文黑-75简" panose="00020600040101010101" charset="-122"/>
                <a:ea typeface="汉仪文黑-55简" panose="00020600040101010101" charset="-122"/>
              </a:endParaRPr>
            </a:p>
          </p:txBody>
        </p:sp>
        <p:grpSp>
          <p:nvGrpSpPr>
            <p:cNvPr id="3" name="组合 2"/>
            <p:cNvGrpSpPr/>
            <p:nvPr/>
          </p:nvGrpSpPr>
          <p:grpSpPr>
            <a:xfrm>
              <a:off x="184163" y="5517828"/>
              <a:ext cx="2258695" cy="400110"/>
              <a:chOff x="331648" y="5517828"/>
              <a:chExt cx="2258695" cy="400110"/>
            </a:xfrm>
          </p:grpSpPr>
          <p:sp>
            <p:nvSpPr>
              <p:cNvPr id="46" name="文本框 14"/>
              <p:cNvSpPr txBox="1"/>
              <p:nvPr/>
            </p:nvSpPr>
            <p:spPr>
              <a:xfrm>
                <a:off x="331648" y="5517828"/>
                <a:ext cx="2258695" cy="40011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1">
                        <a:lumMod val="85000"/>
                        <a:lumOff val="15000"/>
                      </a:schemeClr>
                    </a:solidFill>
                    <a:latin typeface="汉仪文黑-75简" panose="00020600040101010101" charset="-122"/>
                    <a:ea typeface="汉仪文黑-85简" panose="00020600040101010101" charset="-122"/>
                    <a:cs typeface="+mn-ea"/>
                    <a:sym typeface="+mn-lt"/>
                  </a:rPr>
                  <a:t>     汇报人：稻壳</a:t>
                </a:r>
                <a:endParaRPr lang="zh-CN" altLang="en-US" sz="2000" dirty="0">
                  <a:solidFill>
                    <a:schemeClr val="tx1">
                      <a:lumMod val="85000"/>
                      <a:lumOff val="15000"/>
                    </a:schemeClr>
                  </a:solidFill>
                  <a:latin typeface="汉仪文黑-75简" panose="00020600040101010101" charset="-122"/>
                  <a:ea typeface="汉仪文黑-85简" panose="00020600040101010101" charset="-122"/>
                  <a:cs typeface="+mn-ea"/>
                  <a:sym typeface="+mn-lt"/>
                </a:endParaRPr>
              </a:p>
            </p:txBody>
          </p:sp>
          <p:sp>
            <p:nvSpPr>
              <p:cNvPr id="2" name="矩形 1"/>
              <p:cNvSpPr/>
              <p:nvPr/>
            </p:nvSpPr>
            <p:spPr>
              <a:xfrm>
                <a:off x="483438" y="5615307"/>
                <a:ext cx="179752" cy="179752"/>
              </a:xfrm>
              <a:prstGeom prst="rect">
                <a:avLst/>
              </a:prstGeom>
              <a:solidFill>
                <a:srgbClr val="F7A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2"/>
            <p:cNvSpPr txBox="1"/>
            <p:nvPr/>
          </p:nvSpPr>
          <p:spPr>
            <a:xfrm>
              <a:off x="171986" y="1694870"/>
              <a:ext cx="4624919" cy="110680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r>
                <a:rPr lang="en-US" altLang="zh-CN" sz="6600" b="1" dirty="0">
                  <a:solidFill>
                    <a:schemeClr val="accent2"/>
                  </a:solidFill>
                  <a:latin typeface="汉仪文黑-75简" panose="00020600040101010101" charset="-122"/>
                  <a:ea typeface="汉仪文黑-85简" panose="00020600040101010101" charset="-122"/>
                  <a:cs typeface="+mn-ea"/>
                  <a:sym typeface="+mn-lt"/>
                </a:rPr>
                <a:t>THANKS</a:t>
              </a:r>
              <a:endParaRPr lang="en-US" altLang="zh-CN" sz="6600" b="1" dirty="0">
                <a:solidFill>
                  <a:schemeClr val="accent2"/>
                </a:solidFill>
                <a:latin typeface="汉仪文黑-75简" panose="00020600040101010101" charset="-122"/>
                <a:ea typeface="汉仪文黑-85简" panose="00020600040101010101" charset="-122"/>
                <a:cs typeface="+mn-ea"/>
                <a:sym typeface="+mn-lt"/>
              </a:endParaRPr>
            </a:p>
          </p:txBody>
        </p:sp>
        <p:grpSp>
          <p:nvGrpSpPr>
            <p:cNvPr id="38" name="组合 37"/>
            <p:cNvGrpSpPr/>
            <p:nvPr/>
          </p:nvGrpSpPr>
          <p:grpSpPr>
            <a:xfrm>
              <a:off x="2484445" y="5517828"/>
              <a:ext cx="2483485" cy="708919"/>
              <a:chOff x="373558" y="5517828"/>
              <a:chExt cx="2483485" cy="708919"/>
            </a:xfrm>
          </p:grpSpPr>
          <p:sp>
            <p:nvSpPr>
              <p:cNvPr id="39" name="文本框 14"/>
              <p:cNvSpPr txBox="1"/>
              <p:nvPr/>
            </p:nvSpPr>
            <p:spPr>
              <a:xfrm>
                <a:off x="373558" y="5517828"/>
                <a:ext cx="2483485" cy="708919"/>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tx1">
                        <a:lumMod val="85000"/>
                        <a:lumOff val="15000"/>
                      </a:schemeClr>
                    </a:solidFill>
                    <a:latin typeface="汉仪文黑-75简" panose="00020600040101010101" charset="-122"/>
                    <a:ea typeface="汉仪文黑-85简" panose="00020600040101010101" charset="-122"/>
                    <a:cs typeface="+mn-ea"/>
                    <a:sym typeface="+mn-lt"/>
                  </a:rPr>
                  <a:t>     部门：财管部</a:t>
                </a:r>
                <a:endParaRPr lang="zh-CN" altLang="en-US" sz="2000" dirty="0">
                  <a:solidFill>
                    <a:schemeClr val="tx1">
                      <a:lumMod val="85000"/>
                      <a:lumOff val="15000"/>
                    </a:schemeClr>
                  </a:solidFill>
                  <a:latin typeface="汉仪文黑-75简" panose="00020600040101010101" charset="-122"/>
                  <a:ea typeface="汉仪文黑-85简" panose="00020600040101010101" charset="-122"/>
                  <a:cs typeface="+mn-ea"/>
                  <a:sym typeface="+mn-lt"/>
                </a:endParaRPr>
              </a:p>
            </p:txBody>
          </p:sp>
          <p:sp>
            <p:nvSpPr>
              <p:cNvPr id="40" name="矩形 39"/>
              <p:cNvSpPr/>
              <p:nvPr/>
            </p:nvSpPr>
            <p:spPr>
              <a:xfrm>
                <a:off x="483438" y="5615307"/>
                <a:ext cx="179752" cy="179752"/>
              </a:xfrm>
              <a:prstGeom prst="rect">
                <a:avLst/>
              </a:prstGeom>
              <a:solidFill>
                <a:srgbClr val="F7A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组合 3"/>
          <p:cNvGrpSpPr/>
          <p:nvPr/>
        </p:nvGrpSpPr>
        <p:grpSpPr>
          <a:xfrm>
            <a:off x="1" y="546736"/>
            <a:ext cx="7230745" cy="467996"/>
            <a:chOff x="0" y="861"/>
            <a:chExt cx="11387" cy="737"/>
          </a:xfrm>
        </p:grpSpPr>
        <p:sp>
          <p:nvSpPr>
            <p:cNvPr id="5" name="矩形 4"/>
            <p:cNvSpPr/>
            <p:nvPr/>
          </p:nvSpPr>
          <p:spPr>
            <a:xfrm>
              <a:off x="0" y="861"/>
              <a:ext cx="170" cy="737"/>
            </a:xfrm>
            <a:prstGeom prst="rect">
              <a:avLst/>
            </a:prstGeom>
            <a:solidFill>
              <a:srgbClr val="FF2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panose="020F0502020204030204"/>
                <a:ea typeface="宋体" panose="02010600030101010101" pitchFamily="2" charset="-122"/>
              </a:endParaRPr>
            </a:p>
          </p:txBody>
        </p:sp>
        <p:sp>
          <p:nvSpPr>
            <p:cNvPr id="6" name="文本框 5"/>
            <p:cNvSpPr txBox="1"/>
            <p:nvPr/>
          </p:nvSpPr>
          <p:spPr>
            <a:xfrm>
              <a:off x="170" y="864"/>
              <a:ext cx="5869" cy="725"/>
            </a:xfrm>
            <a:prstGeom prst="rect">
              <a:avLst/>
            </a:prstGeom>
            <a:noFill/>
          </p:spPr>
          <p:txBody>
            <a:bodyPr wrap="square" rtlCol="0">
              <a:spAutoFit/>
            </a:bodyPr>
            <a:lstStyle/>
            <a:p>
              <a:pPr defTabSz="914400">
                <a:defRPr/>
              </a:pPr>
              <a:r>
                <a:rPr lang="zh-CN" altLang="en-US" sz="2400" b="1">
                  <a:solidFill>
                    <a:srgbClr val="222222"/>
                  </a:solidFill>
                  <a:latin typeface="汉仪旗黑-60简" panose="00020600040101010101" charset="-122"/>
                  <a:ea typeface="汉仪旗黑-60简" panose="00020600040101010101" charset="-122"/>
                  <a:cs typeface="汉仪旗黑-60简" panose="00020600040101010101" charset="-122"/>
                  <a:sym typeface="汉仪文黑-75简" panose="00020600040101010101" charset="-122"/>
                </a:rPr>
                <a:t>稻壳儿</a:t>
              </a:r>
              <a:r>
                <a:rPr lang="en-US" altLang="zh-CN" sz="2400" b="1">
                  <a:solidFill>
                    <a:srgbClr val="222222"/>
                  </a:solidFill>
                  <a:latin typeface="汉仪旗黑-60简" panose="00020600040101010101" charset="-122"/>
                  <a:ea typeface="汉仪旗黑-60简" panose="00020600040101010101" charset="-122"/>
                  <a:cs typeface="汉仪旗黑-60简" panose="00020600040101010101" charset="-122"/>
                  <a:sym typeface="汉仪文黑-75简" panose="00020600040101010101" charset="-122"/>
                </a:rPr>
                <a:t>PPT</a:t>
              </a:r>
              <a:r>
                <a:rPr lang="zh-CN" altLang="en-US" sz="2400" b="1">
                  <a:solidFill>
                    <a:srgbClr val="222222"/>
                  </a:solidFill>
                  <a:latin typeface="汉仪旗黑-60简" panose="00020600040101010101" charset="-122"/>
                  <a:ea typeface="汉仪旗黑-60简" panose="00020600040101010101" charset="-122"/>
                  <a:cs typeface="汉仪旗黑-60简" panose="00020600040101010101" charset="-122"/>
                  <a:sym typeface="汉仪文黑-75简" panose="00020600040101010101" charset="-122"/>
                </a:rPr>
                <a:t>模板使用说明</a:t>
              </a:r>
              <a:endParaRPr lang="zh-CN" altLang="en-US" sz="2400" b="1">
                <a:solidFill>
                  <a:srgbClr val="222222"/>
                </a:solidFill>
                <a:latin typeface="汉仪旗黑-60简" panose="00020600040101010101" charset="-122"/>
                <a:ea typeface="汉仪旗黑-60简" panose="00020600040101010101" charset="-122"/>
                <a:cs typeface="汉仪旗黑-60简" panose="00020600040101010101" charset="-122"/>
                <a:sym typeface="汉仪文黑-75简" panose="00020600040101010101" charset="-122"/>
              </a:endParaRPr>
            </a:p>
          </p:txBody>
        </p:sp>
        <p:sp>
          <p:nvSpPr>
            <p:cNvPr id="7" name="文本框 6"/>
            <p:cNvSpPr txBox="1"/>
            <p:nvPr/>
          </p:nvSpPr>
          <p:spPr>
            <a:xfrm>
              <a:off x="5474" y="1013"/>
              <a:ext cx="5913" cy="434"/>
            </a:xfrm>
            <a:prstGeom prst="rect">
              <a:avLst/>
            </a:prstGeom>
            <a:noFill/>
          </p:spPr>
          <p:txBody>
            <a:bodyPr wrap="square" rtlCol="0">
              <a:spAutoFit/>
            </a:bodyPr>
            <a:lstStyle/>
            <a:p>
              <a:pPr defTabSz="914400">
                <a:defRPr/>
              </a:pPr>
              <a:r>
                <a:rPr lang="zh-CN" altLang="en-US" sz="1200">
                  <a:solidFill>
                    <a:srgbClr val="222222">
                      <a:alpha val="60000"/>
                    </a:srgbClr>
                  </a:solidFill>
                  <a:latin typeface="汉仪文黑-75简" panose="00020600040101010101" charset="-122"/>
                  <a:ea typeface="汉仪文黑-85简" panose="00020600040101010101" charset="-122"/>
                  <a:sym typeface="汉仪文黑-75简" panose="00020600040101010101" charset="-122"/>
                </a:rPr>
                <a:t>（本页为说明页，用户使用模板时可删除本页内容）</a:t>
              </a:r>
              <a:endParaRPr lang="zh-CN" altLang="en-US" sz="1200">
                <a:solidFill>
                  <a:srgbClr val="222222">
                    <a:alpha val="60000"/>
                  </a:srgbClr>
                </a:solidFill>
                <a:latin typeface="汉仪文黑-75简" panose="00020600040101010101" charset="-122"/>
                <a:ea typeface="汉仪文黑-85简" panose="00020600040101010101" charset="-122"/>
                <a:sym typeface="汉仪文黑-75简" panose="00020600040101010101" charset="-122"/>
              </a:endParaRPr>
            </a:p>
          </p:txBody>
        </p:sp>
      </p:grpSp>
      <p:sp>
        <p:nvSpPr>
          <p:cNvPr id="26" name="文本框 25"/>
          <p:cNvSpPr txBox="1"/>
          <p:nvPr/>
        </p:nvSpPr>
        <p:spPr>
          <a:xfrm>
            <a:off x="624205" y="5661026"/>
            <a:ext cx="3834130" cy="737235"/>
          </a:xfrm>
          <a:prstGeom prst="rect">
            <a:avLst/>
          </a:prstGeom>
          <a:noFill/>
        </p:spPr>
        <p:txBody>
          <a:bodyPr wrap="square" rtlCol="0">
            <a:spAutoFit/>
          </a:bodyPr>
          <a:lstStyle/>
          <a:p>
            <a:pPr defTabSz="914400">
              <a:lnSpc>
                <a:spcPct val="150000"/>
              </a:lnSpc>
              <a:defRPr/>
            </a:pPr>
            <a:r>
              <a:rPr lang="en-US" altLang="zh-CN"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a:t>
            </a:r>
            <a:r>
              <a:rPr lang="zh-CN" altLang="en-US"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说明</a:t>
            </a:r>
            <a:r>
              <a:rPr lang="en-US" altLang="zh-CN"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a:t>
            </a:r>
            <a:endParaRPr lang="en-US" altLang="zh-CN"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endParaRPr>
          </a:p>
          <a:p>
            <a:pPr defTabSz="914400">
              <a:lnSpc>
                <a:spcPct val="150000"/>
              </a:lnSpc>
              <a:defRPr/>
            </a:pPr>
            <a:r>
              <a:rPr lang="zh-CN" altLang="en-US"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模板中使用的字体为</a:t>
            </a:r>
            <a:r>
              <a:rPr lang="en-US" altLang="zh-CN"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a:t>
            </a:r>
            <a:r>
              <a:rPr lang="zh-CN" altLang="en-US"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汉仪旗黑</a:t>
            </a:r>
            <a:r>
              <a:rPr lang="en-US" altLang="zh-CN"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-60</a:t>
            </a:r>
            <a:r>
              <a:rPr lang="zh-CN" altLang="en-US"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简</a:t>
            </a:r>
            <a:r>
              <a:rPr lang="en-US" altLang="zh-CN"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a:t>
            </a:r>
            <a:r>
              <a:rPr lang="zh-CN" altLang="en-US"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和</a:t>
            </a:r>
            <a:r>
              <a:rPr lang="en-US" altLang="zh-CN"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a:t>
            </a:r>
            <a:r>
              <a:rPr lang="zh-CN" altLang="en-US"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汉仪文黑</a:t>
            </a:r>
            <a:r>
              <a:rPr lang="en-US" altLang="zh-CN"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-75</a:t>
            </a:r>
            <a:r>
              <a:rPr lang="zh-CN" altLang="en-US"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简</a:t>
            </a:r>
            <a:r>
              <a:rPr lang="en-US" altLang="zh-CN"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a:t>
            </a:r>
            <a:r>
              <a:rPr lang="zh-CN" altLang="en-US"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和</a:t>
            </a:r>
            <a:r>
              <a:rPr lang="en-US" altLang="zh-CN"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a:t>
            </a:r>
            <a:r>
              <a:rPr lang="zh-CN" altLang="en-US"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汉仪文黑</a:t>
            </a:r>
            <a:r>
              <a:rPr lang="en-US" altLang="zh-CN"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-55</a:t>
            </a:r>
            <a:r>
              <a:rPr lang="zh-CN" altLang="en-US"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简</a:t>
            </a:r>
            <a:r>
              <a:rPr lang="en-US" altLang="zh-CN"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 </a:t>
            </a:r>
            <a:r>
              <a:rPr lang="zh-CN" altLang="en-US"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a:t>
            </a:r>
            <a:endParaRPr lang="zh-CN" altLang="en-US"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endParaRPr>
          </a:p>
          <a:p>
            <a:pPr defTabSz="914400">
              <a:lnSpc>
                <a:spcPct val="150000"/>
              </a:lnSpc>
              <a:defRPr/>
            </a:pPr>
            <a:r>
              <a:rPr lang="zh-CN" altLang="en-US"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仅限于个人学习、研究或欣赏目的使用，  </a:t>
            </a:r>
            <a:endParaRPr lang="zh-CN" altLang="en-US"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endParaRPr>
          </a:p>
          <a:p>
            <a:pPr defTabSz="914400">
              <a:lnSpc>
                <a:spcPct val="150000"/>
              </a:lnSpc>
              <a:defRPr/>
            </a:pPr>
            <a:r>
              <a:rPr lang="zh-CN" altLang="en-US"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rPr>
              <a:t>如需商用请您自行向版权方购买、获取商用版权。</a:t>
            </a:r>
            <a:endParaRPr lang="zh-CN" altLang="en-US" sz="700" dirty="0">
              <a:solidFill>
                <a:srgbClr val="222222">
                  <a:alpha val="60000"/>
                </a:srgbClr>
              </a:solidFill>
              <a:latin typeface="汉仪文黑-75简" panose="00020600040101010101" charset="-122"/>
              <a:ea typeface="汉仪文黑-55简" panose="00020600040101010101" charset="-122"/>
              <a:cs typeface="微软雅黑" panose="020B0503020204020204" pitchFamily="34" charset="-122"/>
              <a:sym typeface="汉仪文黑-75简" panose="00020600040101010101" charset="-122"/>
            </a:endParaRPr>
          </a:p>
        </p:txBody>
      </p:sp>
      <p:grpSp>
        <p:nvGrpSpPr>
          <p:cNvPr id="13" name="组合 12"/>
          <p:cNvGrpSpPr/>
          <p:nvPr/>
        </p:nvGrpSpPr>
        <p:grpSpPr>
          <a:xfrm>
            <a:off x="1294765" y="1664944"/>
            <a:ext cx="3168015" cy="3250559"/>
            <a:chOff x="1294765" y="1379952"/>
            <a:chExt cx="3168015" cy="3250559"/>
          </a:xfrm>
        </p:grpSpPr>
        <p:grpSp>
          <p:nvGrpSpPr>
            <p:cNvPr id="8" name="组合 7"/>
            <p:cNvGrpSpPr/>
            <p:nvPr/>
          </p:nvGrpSpPr>
          <p:grpSpPr>
            <a:xfrm>
              <a:off x="1296670" y="1379952"/>
              <a:ext cx="2066925" cy="646431"/>
              <a:chOff x="1166" y="2210"/>
              <a:chExt cx="3255" cy="1018"/>
            </a:xfrm>
          </p:grpSpPr>
          <p:sp>
            <p:nvSpPr>
              <p:cNvPr id="9" name="文本框 8"/>
              <p:cNvSpPr txBox="1"/>
              <p:nvPr/>
            </p:nvSpPr>
            <p:spPr>
              <a:xfrm>
                <a:off x="1166" y="2210"/>
                <a:ext cx="1555" cy="1018"/>
              </a:xfrm>
              <a:prstGeom prst="rect">
                <a:avLst/>
              </a:prstGeom>
              <a:noFill/>
            </p:spPr>
            <p:txBody>
              <a:bodyPr wrap="square" rtlCol="0">
                <a:spAutoFit/>
              </a:bodyPr>
              <a:lstStyle/>
              <a:p>
                <a:pPr defTabSz="914400">
                  <a:defRPr/>
                </a:pPr>
                <a:r>
                  <a:rPr lang="en-US" sz="3600" b="1">
                    <a:solidFill>
                      <a:srgbClr val="FF2832"/>
                    </a:solidFill>
                    <a:latin typeface="微软雅黑" panose="020B0503020204020204" pitchFamily="34" charset="-122"/>
                    <a:ea typeface="微软雅黑" panose="020B0503020204020204" pitchFamily="34" charset="-122"/>
                    <a:cs typeface="思源黑体 CN Bold" panose="020B0800000000000000" pitchFamily="34" charset="-122"/>
                  </a:rPr>
                  <a:t>01</a:t>
                </a:r>
                <a:endParaRPr lang="en-US" sz="3600" b="1">
                  <a:solidFill>
                    <a:srgbClr val="FF2832"/>
                  </a:solidFill>
                  <a:latin typeface="微软雅黑" panose="020B0503020204020204" pitchFamily="34" charset="-122"/>
                  <a:ea typeface="微软雅黑" panose="020B0503020204020204" pitchFamily="34" charset="-122"/>
                  <a:cs typeface="思源黑体 CN Bold" panose="020B0800000000000000" pitchFamily="34" charset="-122"/>
                </a:endParaRPr>
              </a:p>
            </p:txBody>
          </p:sp>
          <p:sp>
            <p:nvSpPr>
              <p:cNvPr id="10" name="文本框 9"/>
              <p:cNvSpPr txBox="1"/>
              <p:nvPr/>
            </p:nvSpPr>
            <p:spPr>
              <a:xfrm>
                <a:off x="2135" y="2404"/>
                <a:ext cx="2286" cy="628"/>
              </a:xfrm>
              <a:prstGeom prst="rect">
                <a:avLst/>
              </a:prstGeom>
              <a:noFill/>
            </p:spPr>
            <p:txBody>
              <a:bodyPr wrap="square" rtlCol="0">
                <a:spAutoFit/>
              </a:bodyPr>
              <a:lstStyle/>
              <a:p>
                <a:pPr defTabSz="914400">
                  <a:defRPr/>
                </a:pPr>
                <a:r>
                  <a:rPr lang="zh-CN" altLang="en-US" sz="2000" b="1">
                    <a:solidFill>
                      <a:srgbClr val="222222"/>
                    </a:solidFill>
                    <a:latin typeface="汉仪文黑-75简" panose="00020600040101010101" charset="-122"/>
                    <a:ea typeface="汉仪文黑-85简" panose="00020600040101010101" charset="-122"/>
                    <a:cs typeface="Microsoft YaHei Bold" panose="020B0503020204020204" charset="-122"/>
                    <a:sym typeface="汉仪文黑-75简" panose="00020600040101010101" charset="-122"/>
                  </a:rPr>
                  <a:t>字体说明</a:t>
                </a:r>
                <a:endParaRPr lang="zh-CN" altLang="en-US" sz="2000" b="1">
                  <a:solidFill>
                    <a:srgbClr val="222222"/>
                  </a:solidFill>
                  <a:latin typeface="汉仪文黑-75简" panose="00020600040101010101" charset="-122"/>
                  <a:ea typeface="汉仪文黑-85简" panose="00020600040101010101" charset="-122"/>
                  <a:cs typeface="Microsoft YaHei Bold" panose="020B0503020204020204" charset="-122"/>
                  <a:sym typeface="汉仪文黑-75简" panose="00020600040101010101" charset="-122"/>
                </a:endParaRPr>
              </a:p>
            </p:txBody>
          </p:sp>
        </p:grpSp>
        <p:sp>
          <p:nvSpPr>
            <p:cNvPr id="11" name="文本框 10"/>
            <p:cNvSpPr txBox="1"/>
            <p:nvPr/>
          </p:nvSpPr>
          <p:spPr>
            <a:xfrm>
              <a:off x="1320165" y="3131277"/>
              <a:ext cx="1452880" cy="213995"/>
            </a:xfrm>
            <a:prstGeom prst="rect">
              <a:avLst/>
            </a:prstGeom>
            <a:noFill/>
          </p:spPr>
          <p:txBody>
            <a:bodyPr wrap="square" rtlCol="0">
              <a:spAutoFit/>
            </a:bodyPr>
            <a:lstStyle/>
            <a:p>
              <a:pPr defTabSz="914400">
                <a:defRPr/>
              </a:pPr>
              <a:r>
                <a:rPr lang="zh-CN" altLang="en-US" sz="800">
                  <a:solidFill>
                    <a:srgbClr val="222222">
                      <a:alpha val="60000"/>
                    </a:srgbClr>
                  </a:solidFill>
                  <a:latin typeface="汉仪文黑-75简" panose="00020600040101010101" charset="-122"/>
                  <a:ea typeface="汉仪文黑-85简" panose="00020600040101010101" charset="-122"/>
                  <a:sym typeface="汉仪文黑-75简" panose="00020600040101010101" charset="-122"/>
                </a:rPr>
                <a:t>中文｜汉仪文黑</a:t>
              </a:r>
              <a:endParaRPr lang="zh-CN" altLang="en-US" sz="800">
                <a:solidFill>
                  <a:srgbClr val="222222">
                    <a:alpha val="60000"/>
                  </a:srgbClr>
                </a:solidFill>
                <a:latin typeface="汉仪文黑-75简" panose="00020600040101010101" charset="-122"/>
                <a:ea typeface="汉仪文黑-85简" panose="00020600040101010101" charset="-122"/>
                <a:sym typeface="汉仪文黑-75简" panose="00020600040101010101" charset="-122"/>
              </a:endParaRPr>
            </a:p>
          </p:txBody>
        </p:sp>
        <p:sp>
          <p:nvSpPr>
            <p:cNvPr id="15" name="文本框 14"/>
            <p:cNvSpPr txBox="1"/>
            <p:nvPr/>
          </p:nvSpPr>
          <p:spPr>
            <a:xfrm>
              <a:off x="1301115" y="3370671"/>
              <a:ext cx="3157220" cy="398780"/>
            </a:xfrm>
            <a:prstGeom prst="rect">
              <a:avLst/>
            </a:prstGeom>
            <a:noFill/>
          </p:spPr>
          <p:txBody>
            <a:bodyPr wrap="square" rtlCol="0">
              <a:spAutoFit/>
            </a:bodyPr>
            <a:lstStyle/>
            <a:p>
              <a:pPr defTabSz="914400">
                <a:defRPr/>
              </a:pPr>
              <a:r>
                <a:rPr lang="zh-CN" altLang="en-US" sz="2000" dirty="0">
                  <a:solidFill>
                    <a:srgbClr val="222222"/>
                  </a:solidFill>
                  <a:latin typeface="汉仪文黑-75简" panose="00020600040101010101" charset="-122"/>
                  <a:ea typeface="汉仪文黑-85简" panose="00020600040101010101" charset="-122"/>
                  <a:cs typeface="汉仪文黑-75简" panose="00020600040101010101" charset="-122"/>
                  <a:sym typeface="+mn-ea"/>
                </a:rPr>
                <a:t>汉仪文黑</a:t>
              </a:r>
              <a:r>
                <a:rPr lang="en-US" altLang="zh-CN" sz="2000" dirty="0">
                  <a:solidFill>
                    <a:srgbClr val="222222"/>
                  </a:solidFill>
                  <a:latin typeface="汉仪文黑-75简" panose="00020600040101010101" charset="-122"/>
                  <a:ea typeface="汉仪文黑-85简" panose="00020600040101010101" charset="-122"/>
                  <a:cs typeface="汉仪文黑-75简" panose="00020600040101010101" charset="-122"/>
                  <a:sym typeface="+mn-ea"/>
                </a:rPr>
                <a:t>-75</a:t>
              </a:r>
              <a:r>
                <a:rPr lang="zh-CN" altLang="en-US" sz="2000" dirty="0">
                  <a:solidFill>
                    <a:srgbClr val="222222"/>
                  </a:solidFill>
                  <a:latin typeface="汉仪文黑-75简" panose="00020600040101010101" charset="-122"/>
                  <a:ea typeface="汉仪文黑-85简" panose="00020600040101010101" charset="-122"/>
                  <a:cs typeface="汉仪文黑-75简" panose="00020600040101010101" charset="-122"/>
                  <a:sym typeface="+mn-ea"/>
                </a:rPr>
                <a:t>简</a:t>
              </a:r>
              <a:endParaRPr lang="zh-CN" altLang="en-US" sz="2000" dirty="0">
                <a:solidFill>
                  <a:srgbClr val="222222"/>
                </a:solidFill>
                <a:latin typeface="汉仪文黑-75简" panose="00020600040101010101" charset="-122"/>
                <a:ea typeface="汉仪文黑-85简" panose="00020600040101010101" charset="-122"/>
                <a:cs typeface="汉仪文黑-75简" panose="00020600040101010101" charset="-122"/>
                <a:sym typeface="+mn-ea"/>
              </a:endParaRPr>
            </a:p>
          </p:txBody>
        </p:sp>
        <p:cxnSp>
          <p:nvCxnSpPr>
            <p:cNvPr id="16" name="直接连接符 15"/>
            <p:cNvCxnSpPr/>
            <p:nvPr/>
          </p:nvCxnSpPr>
          <p:spPr>
            <a:xfrm>
              <a:off x="1402715" y="3770086"/>
              <a:ext cx="3060065" cy="0"/>
            </a:xfrm>
            <a:prstGeom prst="line">
              <a:avLst/>
            </a:prstGeom>
            <a:ln w="9525">
              <a:solidFill>
                <a:srgbClr val="222222">
                  <a:alpha val="8000"/>
                </a:srgb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313814" y="2269586"/>
              <a:ext cx="1080771" cy="218440"/>
            </a:xfrm>
            <a:prstGeom prst="rect">
              <a:avLst/>
            </a:prstGeom>
            <a:noFill/>
          </p:spPr>
          <p:txBody>
            <a:bodyPr wrap="square" rtlCol="0">
              <a:noAutofit/>
            </a:bodyPr>
            <a:lstStyle/>
            <a:p>
              <a:pPr defTabSz="914400">
                <a:defRPr/>
              </a:pPr>
              <a:r>
                <a:rPr lang="zh-CN" altLang="en-US" sz="800">
                  <a:solidFill>
                    <a:srgbClr val="222222">
                      <a:alpha val="60000"/>
                    </a:srgbClr>
                  </a:solidFill>
                  <a:latin typeface="汉仪文黑-75简" panose="00020600040101010101" charset="-122"/>
                  <a:ea typeface="汉仪文黑-85简" panose="00020600040101010101" charset="-122"/>
                  <a:sym typeface="汉仪文黑-75简" panose="00020600040101010101" charset="-122"/>
                </a:rPr>
                <a:t>中文｜汉仪旗黑</a:t>
              </a:r>
              <a:endParaRPr lang="zh-CN" altLang="en-US" sz="800">
                <a:solidFill>
                  <a:srgbClr val="222222">
                    <a:alpha val="60000"/>
                  </a:srgbClr>
                </a:solidFill>
                <a:latin typeface="汉仪文黑-75简" panose="00020600040101010101" charset="-122"/>
                <a:ea typeface="汉仪文黑-85简" panose="00020600040101010101" charset="-122"/>
                <a:sym typeface="汉仪文黑-75简" panose="00020600040101010101" charset="-122"/>
              </a:endParaRPr>
            </a:p>
          </p:txBody>
        </p:sp>
        <p:sp>
          <p:nvSpPr>
            <p:cNvPr id="18" name="文本框 17"/>
            <p:cNvSpPr txBox="1"/>
            <p:nvPr/>
          </p:nvSpPr>
          <p:spPr>
            <a:xfrm>
              <a:off x="1295400" y="2510251"/>
              <a:ext cx="3157220" cy="398780"/>
            </a:xfrm>
            <a:prstGeom prst="rect">
              <a:avLst/>
            </a:prstGeom>
            <a:noFill/>
          </p:spPr>
          <p:txBody>
            <a:bodyPr wrap="square" rtlCol="0">
              <a:spAutoFit/>
            </a:bodyPr>
            <a:lstStyle/>
            <a:p>
              <a:pPr defTabSz="914400">
                <a:defRPr/>
              </a:pPr>
              <a:r>
                <a:rPr lang="zh-CN" altLang="en-US" sz="2000" dirty="0">
                  <a:solidFill>
                    <a:srgbClr val="222222"/>
                  </a:solidFill>
                  <a:latin typeface="汉仪旗黑-60简" panose="00020600040101010101" charset="-122"/>
                  <a:ea typeface="汉仪旗黑-60简" panose="00020600040101010101" charset="-122"/>
                  <a:cs typeface="汉仪旗黑-60简" panose="00020600040101010101" charset="-122"/>
                  <a:sym typeface="+mn-ea"/>
                </a:rPr>
                <a:t>汉仪旗黑</a:t>
              </a:r>
              <a:r>
                <a:rPr lang="en-US" altLang="zh-CN" sz="2000" dirty="0">
                  <a:solidFill>
                    <a:srgbClr val="222222"/>
                  </a:solidFill>
                  <a:latin typeface="汉仪旗黑-60简" panose="00020600040101010101" charset="-122"/>
                  <a:ea typeface="汉仪旗黑-60简" panose="00020600040101010101" charset="-122"/>
                  <a:cs typeface="汉仪旗黑-60简" panose="00020600040101010101" charset="-122"/>
                  <a:sym typeface="+mn-ea"/>
                </a:rPr>
                <a:t>-60</a:t>
              </a:r>
              <a:r>
                <a:rPr lang="zh-CN" altLang="en-US" sz="2000" dirty="0">
                  <a:solidFill>
                    <a:srgbClr val="222222"/>
                  </a:solidFill>
                  <a:latin typeface="汉仪旗黑-60简" panose="00020600040101010101" charset="-122"/>
                  <a:ea typeface="汉仪旗黑-60简" panose="00020600040101010101" charset="-122"/>
                  <a:cs typeface="汉仪旗黑-60简" panose="00020600040101010101" charset="-122"/>
                  <a:sym typeface="+mn-ea"/>
                </a:rPr>
                <a:t>简</a:t>
              </a:r>
              <a:endParaRPr lang="zh-CN" altLang="en-US" sz="2000" dirty="0">
                <a:solidFill>
                  <a:srgbClr val="222222"/>
                </a:solidFill>
                <a:latin typeface="汉仪旗黑-60简" panose="00020600040101010101" charset="-122"/>
                <a:ea typeface="汉仪旗黑-60简" panose="00020600040101010101" charset="-122"/>
                <a:cs typeface="汉仪旗黑-60简" panose="00020600040101010101" charset="-122"/>
                <a:sym typeface="+mn-ea"/>
              </a:endParaRPr>
            </a:p>
          </p:txBody>
        </p:sp>
        <p:cxnSp>
          <p:nvCxnSpPr>
            <p:cNvPr id="19" name="直接连接符 18"/>
            <p:cNvCxnSpPr/>
            <p:nvPr/>
          </p:nvCxnSpPr>
          <p:spPr>
            <a:xfrm>
              <a:off x="1397000" y="2909666"/>
              <a:ext cx="3060065" cy="0"/>
            </a:xfrm>
            <a:prstGeom prst="line">
              <a:avLst/>
            </a:prstGeom>
            <a:ln w="9525">
              <a:solidFill>
                <a:srgbClr val="222222">
                  <a:alpha val="8000"/>
                </a:srgb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313816" y="3991702"/>
              <a:ext cx="1648925" cy="213995"/>
            </a:xfrm>
            <a:prstGeom prst="rect">
              <a:avLst/>
            </a:prstGeom>
            <a:noFill/>
          </p:spPr>
          <p:txBody>
            <a:bodyPr wrap="square" rtlCol="0">
              <a:spAutoFit/>
            </a:bodyPr>
            <a:lstStyle/>
            <a:p>
              <a:pPr defTabSz="914400">
                <a:defRPr/>
              </a:pPr>
              <a:r>
                <a:rPr lang="zh-CN" altLang="en-US" sz="800">
                  <a:solidFill>
                    <a:srgbClr val="222222">
                      <a:alpha val="60000"/>
                    </a:srgbClr>
                  </a:solidFill>
                  <a:latin typeface="汉仪文黑-75简" panose="00020600040101010101" charset="-122"/>
                  <a:ea typeface="汉仪文黑-85简" panose="00020600040101010101" charset="-122"/>
                  <a:sym typeface="汉仪文黑-75简" panose="00020600040101010101" charset="-122"/>
                </a:rPr>
                <a:t>中文｜汉仪文黑</a:t>
              </a:r>
              <a:endParaRPr lang="zh-CN" altLang="en-US" sz="800">
                <a:solidFill>
                  <a:srgbClr val="222222">
                    <a:alpha val="60000"/>
                  </a:srgbClr>
                </a:solidFill>
                <a:latin typeface="汉仪文黑-75简" panose="00020600040101010101" charset="-122"/>
                <a:ea typeface="汉仪文黑-85简" panose="00020600040101010101" charset="-122"/>
                <a:sym typeface="汉仪文黑-75简" panose="00020600040101010101" charset="-122"/>
              </a:endParaRPr>
            </a:p>
          </p:txBody>
        </p:sp>
        <p:sp>
          <p:nvSpPr>
            <p:cNvPr id="24" name="文本框 23"/>
            <p:cNvSpPr txBox="1"/>
            <p:nvPr/>
          </p:nvSpPr>
          <p:spPr>
            <a:xfrm>
              <a:off x="1294765" y="4231097"/>
              <a:ext cx="3157220" cy="398780"/>
            </a:xfrm>
            <a:prstGeom prst="rect">
              <a:avLst/>
            </a:prstGeom>
            <a:noFill/>
          </p:spPr>
          <p:txBody>
            <a:bodyPr wrap="square" rtlCol="0">
              <a:spAutoFit/>
            </a:bodyPr>
            <a:lstStyle/>
            <a:p>
              <a:pPr defTabSz="914400">
                <a:defRPr/>
              </a:pPr>
              <a:r>
                <a:rPr lang="zh-CN" altLang="en-US" sz="2000">
                  <a:solidFill>
                    <a:srgbClr val="222222"/>
                  </a:solidFill>
                  <a:latin typeface="汉仪文黑-75简" panose="00020600040101010101" charset="-122"/>
                  <a:ea typeface="汉仪文黑-85简" panose="00020600040101010101" charset="-122"/>
                  <a:sym typeface="+mn-ea"/>
                </a:rPr>
                <a:t>汉仪文黑</a:t>
              </a:r>
              <a:r>
                <a:rPr lang="en-US" altLang="zh-CN" sz="2000" dirty="0">
                  <a:solidFill>
                    <a:srgbClr val="222222"/>
                  </a:solidFill>
                  <a:latin typeface="汉仪文黑-75简" panose="00020600040101010101" charset="-122"/>
                  <a:ea typeface="汉仪文黑-85简" panose="00020600040101010101" charset="-122"/>
                  <a:sym typeface="+mn-ea"/>
                </a:rPr>
                <a:t>-55</a:t>
              </a:r>
              <a:r>
                <a:rPr lang="zh-CN" altLang="en-US" sz="2000" dirty="0">
                  <a:solidFill>
                    <a:srgbClr val="222222"/>
                  </a:solidFill>
                  <a:latin typeface="汉仪文黑-75简" panose="00020600040101010101" charset="-122"/>
                  <a:ea typeface="汉仪文黑-85简" panose="00020600040101010101" charset="-122"/>
                  <a:sym typeface="+mn-ea"/>
                </a:rPr>
                <a:t>简</a:t>
              </a:r>
              <a:endParaRPr lang="zh-CN" altLang="en-US" sz="2000" dirty="0">
                <a:solidFill>
                  <a:srgbClr val="222222"/>
                </a:solidFill>
                <a:latin typeface="汉仪文黑-75简" panose="00020600040101010101" charset="-122"/>
                <a:ea typeface="汉仪文黑-85简" panose="00020600040101010101" charset="-122"/>
                <a:sym typeface="+mn-ea"/>
              </a:endParaRPr>
            </a:p>
          </p:txBody>
        </p:sp>
        <p:cxnSp>
          <p:nvCxnSpPr>
            <p:cNvPr id="25" name="直接连接符 24"/>
            <p:cNvCxnSpPr/>
            <p:nvPr/>
          </p:nvCxnSpPr>
          <p:spPr>
            <a:xfrm>
              <a:off x="1396366" y="4630511"/>
              <a:ext cx="3060065" cy="0"/>
            </a:xfrm>
            <a:prstGeom prst="line">
              <a:avLst/>
            </a:prstGeom>
            <a:ln w="9525">
              <a:solidFill>
                <a:srgbClr val="222222">
                  <a:alpha val="8000"/>
                </a:srgb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747311" y="1664944"/>
            <a:ext cx="3230880" cy="1579875"/>
            <a:chOff x="6747311" y="1664944"/>
            <a:chExt cx="3230880" cy="1579875"/>
          </a:xfrm>
        </p:grpSpPr>
        <p:grpSp>
          <p:nvGrpSpPr>
            <p:cNvPr id="28" name="组合 27"/>
            <p:cNvGrpSpPr/>
            <p:nvPr/>
          </p:nvGrpSpPr>
          <p:grpSpPr>
            <a:xfrm>
              <a:off x="6747313" y="1664944"/>
              <a:ext cx="2101215" cy="646431"/>
              <a:chOff x="1213" y="2210"/>
              <a:chExt cx="3309" cy="1018"/>
            </a:xfrm>
          </p:grpSpPr>
          <p:sp>
            <p:nvSpPr>
              <p:cNvPr id="29" name="文本框 28"/>
              <p:cNvSpPr txBox="1"/>
              <p:nvPr/>
            </p:nvSpPr>
            <p:spPr>
              <a:xfrm>
                <a:off x="1213" y="2210"/>
                <a:ext cx="1555" cy="1018"/>
              </a:xfrm>
              <a:prstGeom prst="rect">
                <a:avLst/>
              </a:prstGeom>
              <a:noFill/>
            </p:spPr>
            <p:txBody>
              <a:bodyPr wrap="square" rtlCol="0">
                <a:spAutoFit/>
              </a:bodyPr>
              <a:lstStyle/>
              <a:p>
                <a:pPr defTabSz="914400">
                  <a:defRPr/>
                </a:pPr>
                <a:r>
                  <a:rPr lang="en-US" sz="3600" b="1">
                    <a:solidFill>
                      <a:srgbClr val="FF2832"/>
                    </a:solidFill>
                    <a:latin typeface="微软雅黑" panose="020B0503020204020204" pitchFamily="34" charset="-122"/>
                    <a:ea typeface="微软雅黑" panose="020B0503020204020204" pitchFamily="34" charset="-122"/>
                    <a:cs typeface="思源黑体 CN Bold" panose="020B0800000000000000" pitchFamily="34" charset="-122"/>
                  </a:rPr>
                  <a:t>02</a:t>
                </a:r>
                <a:endParaRPr lang="en-US" sz="3600" b="1">
                  <a:solidFill>
                    <a:srgbClr val="FF2832"/>
                  </a:solidFill>
                  <a:latin typeface="微软雅黑" panose="020B0503020204020204" pitchFamily="34" charset="-122"/>
                  <a:ea typeface="微软雅黑" panose="020B0503020204020204" pitchFamily="34" charset="-122"/>
                  <a:cs typeface="思源黑体 CN Bold" panose="020B0800000000000000" pitchFamily="34" charset="-122"/>
                </a:endParaRPr>
              </a:p>
            </p:txBody>
          </p:sp>
          <p:sp>
            <p:nvSpPr>
              <p:cNvPr id="30" name="文本框 29"/>
              <p:cNvSpPr txBox="1"/>
              <p:nvPr/>
            </p:nvSpPr>
            <p:spPr>
              <a:xfrm>
                <a:off x="2236" y="2404"/>
                <a:ext cx="2286" cy="628"/>
              </a:xfrm>
              <a:prstGeom prst="rect">
                <a:avLst/>
              </a:prstGeom>
              <a:noFill/>
            </p:spPr>
            <p:txBody>
              <a:bodyPr wrap="square" rtlCol="0">
                <a:spAutoFit/>
              </a:bodyPr>
              <a:lstStyle/>
              <a:p>
                <a:pPr defTabSz="914400">
                  <a:defRPr/>
                </a:pPr>
                <a:r>
                  <a:rPr lang="zh-CN" altLang="en-US" sz="2000" b="1">
                    <a:solidFill>
                      <a:srgbClr val="222222"/>
                    </a:solidFill>
                    <a:latin typeface="汉仪文黑-75简" panose="00020600040101010101" charset="-122"/>
                    <a:ea typeface="汉仪文黑-85简" panose="00020600040101010101" charset="-122"/>
                    <a:cs typeface="Microsoft YaHei Bold" panose="020B0503020204020204" charset="-122"/>
                    <a:sym typeface="汉仪文黑-75简" panose="00020600040101010101" charset="-122"/>
                  </a:rPr>
                  <a:t>素材说明</a:t>
                </a:r>
                <a:endParaRPr lang="zh-CN" altLang="en-US" sz="2000" b="1">
                  <a:solidFill>
                    <a:srgbClr val="222222"/>
                  </a:solidFill>
                  <a:latin typeface="汉仪文黑-75简" panose="00020600040101010101" charset="-122"/>
                  <a:ea typeface="汉仪文黑-85简" panose="00020600040101010101" charset="-122"/>
                  <a:cs typeface="Microsoft YaHei Bold" panose="020B0503020204020204" charset="-122"/>
                  <a:sym typeface="汉仪文黑-75简" panose="00020600040101010101" charset="-122"/>
                </a:endParaRPr>
              </a:p>
            </p:txBody>
          </p:sp>
        </p:grpSp>
        <p:grpSp>
          <p:nvGrpSpPr>
            <p:cNvPr id="45" name="组合 44"/>
            <p:cNvGrpSpPr/>
            <p:nvPr/>
          </p:nvGrpSpPr>
          <p:grpSpPr>
            <a:xfrm>
              <a:off x="6747311" y="2512665"/>
              <a:ext cx="3230880" cy="732154"/>
              <a:chOff x="7197" y="3533"/>
              <a:chExt cx="5088" cy="1153"/>
            </a:xfrm>
          </p:grpSpPr>
          <p:sp>
            <p:nvSpPr>
              <p:cNvPr id="46" name="文本框 45"/>
              <p:cNvSpPr txBox="1"/>
              <p:nvPr/>
            </p:nvSpPr>
            <p:spPr>
              <a:xfrm>
                <a:off x="7197" y="3533"/>
                <a:ext cx="1287" cy="386"/>
              </a:xfrm>
              <a:prstGeom prst="rect">
                <a:avLst/>
              </a:prstGeom>
              <a:noFill/>
            </p:spPr>
            <p:txBody>
              <a:bodyPr wrap="square" rtlCol="0">
                <a:spAutoFit/>
              </a:bodyPr>
              <a:lstStyle/>
              <a:p>
                <a:pPr defTabSz="914400">
                  <a:defRPr/>
                </a:pPr>
                <a:r>
                  <a:rPr lang="zh-CN" altLang="en-US" sz="1000" b="1">
                    <a:solidFill>
                      <a:srgbClr val="222222"/>
                    </a:solidFill>
                    <a:latin typeface="汉仪文黑-75简" panose="00020600040101010101" charset="-122"/>
                    <a:ea typeface="汉仪文黑-85简" panose="00020600040101010101" charset="-122"/>
                    <a:sym typeface="汉仪文黑-75简" panose="00020600040101010101" charset="-122"/>
                  </a:rPr>
                  <a:t>图片：</a:t>
                </a:r>
                <a:endParaRPr lang="zh-CN" altLang="en-US" sz="1000" b="1">
                  <a:solidFill>
                    <a:srgbClr val="222222"/>
                  </a:solidFill>
                  <a:latin typeface="汉仪文黑-75简" panose="00020600040101010101" charset="-122"/>
                  <a:ea typeface="汉仪文黑-85简" panose="00020600040101010101" charset="-122"/>
                  <a:sym typeface="汉仪文黑-75简" panose="00020600040101010101" charset="-122"/>
                </a:endParaRPr>
              </a:p>
            </p:txBody>
          </p:sp>
          <p:sp>
            <p:nvSpPr>
              <p:cNvPr id="47" name="文本框 46"/>
              <p:cNvSpPr txBox="1"/>
              <p:nvPr/>
            </p:nvSpPr>
            <p:spPr>
              <a:xfrm>
                <a:off x="7197" y="3977"/>
                <a:ext cx="5088" cy="709"/>
              </a:xfrm>
              <a:prstGeom prst="rect">
                <a:avLst/>
              </a:prstGeom>
              <a:noFill/>
            </p:spPr>
            <p:txBody>
              <a:bodyPr wrap="square" rtlCol="0">
                <a:spAutoFit/>
              </a:bodyPr>
              <a:lstStyle/>
              <a:p>
                <a:pPr defTabSz="914400">
                  <a:lnSpc>
                    <a:spcPts val="1400"/>
                  </a:lnSpc>
                  <a:defRPr/>
                </a:pPr>
                <a:r>
                  <a:rPr lang="zh-CN" altLang="en-US" sz="800" dirty="0">
                    <a:solidFill>
                      <a:srgbClr val="222222">
                        <a:alpha val="60000"/>
                      </a:srgbClr>
                    </a:solidFill>
                    <a:latin typeface="汉仪文黑-75简" panose="00020600040101010101" charset="-122"/>
                    <a:ea typeface="汉仪文黑-55简" panose="00020600040101010101" charset="-122"/>
                    <a:sym typeface="+mn-ea"/>
                  </a:rPr>
                  <a:t>模板中使用的图片来源于</a:t>
                </a:r>
                <a:r>
                  <a:rPr lang="en-US" altLang="zh-CN" sz="800" dirty="0">
                    <a:solidFill>
                      <a:srgbClr val="222222">
                        <a:alpha val="60000"/>
                      </a:srgbClr>
                    </a:solidFill>
                    <a:latin typeface="汉仪文黑-75简" panose="00020600040101010101" charset="-122"/>
                    <a:ea typeface="汉仪文黑-55简" panose="00020600040101010101" charset="-122"/>
                    <a:sym typeface="+mn-ea"/>
                  </a:rPr>
                  <a:t>【</a:t>
                </a:r>
                <a:r>
                  <a:rPr lang="en-US" altLang="zh-CN" sz="800" dirty="0" err="1">
                    <a:solidFill>
                      <a:srgbClr val="222222">
                        <a:alpha val="60000"/>
                      </a:srgbClr>
                    </a:solidFill>
                    <a:latin typeface="汉仪文黑-75简" panose="00020600040101010101" charset="-122"/>
                    <a:ea typeface="汉仪文黑-55简" panose="00020600040101010101" charset="-122"/>
                    <a:sym typeface="+mn-ea"/>
                  </a:rPr>
                  <a:t>unsplash</a:t>
                </a:r>
                <a:r>
                  <a:rPr lang="en-US" altLang="zh-CN" sz="800" dirty="0">
                    <a:solidFill>
                      <a:srgbClr val="222222">
                        <a:alpha val="60000"/>
                      </a:srgbClr>
                    </a:solidFill>
                    <a:latin typeface="汉仪文黑-75简" panose="00020600040101010101" charset="-122"/>
                    <a:ea typeface="汉仪文黑-55简" panose="00020600040101010101" charset="-122"/>
                    <a:sym typeface="+mn-ea"/>
                  </a:rPr>
                  <a:t>】</a:t>
                </a:r>
                <a:r>
                  <a:rPr lang="zh-CN" altLang="en-US" sz="800" dirty="0">
                    <a:solidFill>
                      <a:srgbClr val="222222">
                        <a:alpha val="60000"/>
                      </a:srgbClr>
                    </a:solidFill>
                    <a:latin typeface="汉仪文黑-75简" panose="00020600040101010101" charset="-122"/>
                    <a:ea typeface="汉仪文黑-55简" panose="00020600040101010101" charset="-122"/>
                    <a:sym typeface="+mn-ea"/>
                  </a:rPr>
                  <a:t>，该素材具有</a:t>
                </a:r>
                <a:r>
                  <a:rPr lang="en-US" altLang="zh-CN" sz="800" dirty="0">
                    <a:solidFill>
                      <a:srgbClr val="222222">
                        <a:alpha val="60000"/>
                      </a:srgbClr>
                    </a:solidFill>
                    <a:latin typeface="汉仪文黑-75简" panose="00020600040101010101" charset="-122"/>
                    <a:ea typeface="汉仪文黑-55简" panose="00020600040101010101" charset="-122"/>
                    <a:sym typeface="+mn-ea"/>
                  </a:rPr>
                  <a:t>CC0</a:t>
                </a:r>
                <a:r>
                  <a:rPr lang="zh-CN" altLang="en-US" sz="800" dirty="0">
                    <a:solidFill>
                      <a:srgbClr val="222222">
                        <a:alpha val="60000"/>
                      </a:srgbClr>
                    </a:solidFill>
                    <a:latin typeface="汉仪文黑-75简" panose="00020600040101010101" charset="-122"/>
                    <a:ea typeface="汉仪文黑-55简" panose="00020600040101010101" charset="-122"/>
                    <a:sym typeface="+mn-ea"/>
                  </a:rPr>
                  <a:t>共享协议，您可在遵循</a:t>
                </a:r>
                <a:r>
                  <a:rPr lang="en-US" altLang="zh-CN" sz="800" dirty="0">
                    <a:solidFill>
                      <a:srgbClr val="222222">
                        <a:alpha val="60000"/>
                      </a:srgbClr>
                    </a:solidFill>
                    <a:latin typeface="汉仪文黑-75简" panose="00020600040101010101" charset="-122"/>
                    <a:ea typeface="汉仪文黑-55简" panose="00020600040101010101" charset="-122"/>
                    <a:sym typeface="+mn-ea"/>
                  </a:rPr>
                  <a:t>CC0</a:t>
                </a:r>
                <a:r>
                  <a:rPr lang="zh-CN" altLang="en-US" sz="800" dirty="0">
                    <a:solidFill>
                      <a:srgbClr val="222222">
                        <a:alpha val="60000"/>
                      </a:srgbClr>
                    </a:solidFill>
                    <a:latin typeface="汉仪文黑-75简" panose="00020600040101010101" charset="-122"/>
                    <a:ea typeface="汉仪文黑-55简" panose="00020600040101010101" charset="-122"/>
                    <a:sym typeface="+mn-ea"/>
                  </a:rPr>
                  <a:t>共享协议的情况下使用。</a:t>
                </a:r>
                <a:endParaRPr lang="zh-CN" altLang="en-US" sz="800" dirty="0">
                  <a:solidFill>
                    <a:srgbClr val="222222">
                      <a:alpha val="60000"/>
                    </a:srgbClr>
                  </a:solidFill>
                  <a:latin typeface="汉仪文黑-75简" panose="00020600040101010101" charset="-122"/>
                  <a:ea typeface="汉仪文黑-55简" panose="00020600040101010101" charset="-122"/>
                  <a:sym typeface="+mn-ea"/>
                </a:endParaRPr>
              </a:p>
            </p:txBody>
          </p:sp>
        </p:grpSp>
      </p:grpSp>
      <p:cxnSp>
        <p:nvCxnSpPr>
          <p:cNvPr id="48" name="直接连接符 47"/>
          <p:cNvCxnSpPr/>
          <p:nvPr/>
        </p:nvCxnSpPr>
        <p:spPr>
          <a:xfrm>
            <a:off x="5608055" y="1788134"/>
            <a:ext cx="0" cy="3239929"/>
          </a:xfrm>
          <a:prstGeom prst="line">
            <a:avLst/>
          </a:prstGeom>
          <a:ln w="9525">
            <a:solidFill>
              <a:srgbClr val="222222">
                <a:alpha val="8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rcRect r="14836" b="30521"/>
          <a:stretch>
            <a:fillRect/>
          </a:stretch>
        </p:blipFill>
        <p:spPr>
          <a:xfrm>
            <a:off x="10798480" y="5472556"/>
            <a:ext cx="1393520" cy="1385444"/>
          </a:xfrm>
          <a:custGeom>
            <a:avLst/>
            <a:gdLst>
              <a:gd name="connsiteX0" fmla="*/ 0 w 3063295"/>
              <a:gd name="connsiteY0" fmla="*/ 0 h 3045541"/>
              <a:gd name="connsiteX1" fmla="*/ 3063295 w 3063295"/>
              <a:gd name="connsiteY1" fmla="*/ 0 h 3045541"/>
              <a:gd name="connsiteX2" fmla="*/ 3063295 w 3063295"/>
              <a:gd name="connsiteY2" fmla="*/ 3045541 h 3045541"/>
              <a:gd name="connsiteX3" fmla="*/ 0 w 3063295"/>
              <a:gd name="connsiteY3" fmla="*/ 3045541 h 3045541"/>
            </a:gdLst>
            <a:ahLst/>
            <a:cxnLst>
              <a:cxn ang="0">
                <a:pos x="connsiteX0" y="connsiteY0"/>
              </a:cxn>
              <a:cxn ang="0">
                <a:pos x="connsiteX1" y="connsiteY1"/>
              </a:cxn>
              <a:cxn ang="0">
                <a:pos x="connsiteX2" y="connsiteY2"/>
              </a:cxn>
              <a:cxn ang="0">
                <a:pos x="connsiteX3" y="connsiteY3"/>
              </a:cxn>
            </a:cxnLst>
            <a:rect l="l" t="t" r="r" b="b"/>
            <a:pathLst>
              <a:path w="3063295" h="3045541">
                <a:moveTo>
                  <a:pt x="0" y="0"/>
                </a:moveTo>
                <a:lnTo>
                  <a:pt x="3063295" y="0"/>
                </a:lnTo>
                <a:lnTo>
                  <a:pt x="3063295" y="3045541"/>
                </a:lnTo>
                <a:lnTo>
                  <a:pt x="0" y="3045541"/>
                </a:lnTo>
                <a:close/>
              </a:path>
            </a:pathLst>
          </a:custGeom>
        </p:spPr>
      </p:pic>
      <p:pic>
        <p:nvPicPr>
          <p:cNvPr id="13" name="图片 12"/>
          <p:cNvPicPr>
            <a:picLocks noChangeAspect="1"/>
          </p:cNvPicPr>
          <p:nvPr/>
        </p:nvPicPr>
        <p:blipFill>
          <a:blip r:embed="rId1"/>
          <a:srcRect r="14836" b="30521"/>
          <a:stretch>
            <a:fillRect/>
          </a:stretch>
        </p:blipFill>
        <p:spPr>
          <a:xfrm rot="10800000">
            <a:off x="-1" y="-1"/>
            <a:ext cx="3087271" cy="3069379"/>
          </a:xfrm>
          <a:custGeom>
            <a:avLst/>
            <a:gdLst>
              <a:gd name="connsiteX0" fmla="*/ 0 w 3063295"/>
              <a:gd name="connsiteY0" fmla="*/ 0 h 3045541"/>
              <a:gd name="connsiteX1" fmla="*/ 3063295 w 3063295"/>
              <a:gd name="connsiteY1" fmla="*/ 0 h 3045541"/>
              <a:gd name="connsiteX2" fmla="*/ 3063295 w 3063295"/>
              <a:gd name="connsiteY2" fmla="*/ 3045541 h 3045541"/>
              <a:gd name="connsiteX3" fmla="*/ 0 w 3063295"/>
              <a:gd name="connsiteY3" fmla="*/ 3045541 h 3045541"/>
            </a:gdLst>
            <a:ahLst/>
            <a:cxnLst>
              <a:cxn ang="0">
                <a:pos x="connsiteX0" y="connsiteY0"/>
              </a:cxn>
              <a:cxn ang="0">
                <a:pos x="connsiteX1" y="connsiteY1"/>
              </a:cxn>
              <a:cxn ang="0">
                <a:pos x="connsiteX2" y="connsiteY2"/>
              </a:cxn>
              <a:cxn ang="0">
                <a:pos x="connsiteX3" y="connsiteY3"/>
              </a:cxn>
            </a:cxnLst>
            <a:rect l="l" t="t" r="r" b="b"/>
            <a:pathLst>
              <a:path w="3063295" h="3045541">
                <a:moveTo>
                  <a:pt x="0" y="0"/>
                </a:moveTo>
                <a:lnTo>
                  <a:pt x="3063295" y="0"/>
                </a:lnTo>
                <a:lnTo>
                  <a:pt x="3063295" y="3045541"/>
                </a:lnTo>
                <a:lnTo>
                  <a:pt x="0" y="3045541"/>
                </a:lnTo>
                <a:close/>
              </a:path>
            </a:pathLst>
          </a:custGeom>
        </p:spPr>
      </p:pic>
      <p:grpSp>
        <p:nvGrpSpPr>
          <p:cNvPr id="5" name="组合 4"/>
          <p:cNvGrpSpPr/>
          <p:nvPr/>
        </p:nvGrpSpPr>
        <p:grpSpPr>
          <a:xfrm flipH="1">
            <a:off x="4700817" y="2038499"/>
            <a:ext cx="45719" cy="3240000"/>
            <a:chOff x="5427164" y="1815737"/>
            <a:chExt cx="118677" cy="3240000"/>
          </a:xfrm>
        </p:grpSpPr>
        <p:cxnSp>
          <p:nvCxnSpPr>
            <p:cNvPr id="45" name="直接连接符 44"/>
            <p:cNvCxnSpPr/>
            <p:nvPr/>
          </p:nvCxnSpPr>
          <p:spPr>
            <a:xfrm>
              <a:off x="5486503" y="1815737"/>
              <a:ext cx="0" cy="32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矩形: 圆角 45"/>
            <p:cNvSpPr/>
            <p:nvPr/>
          </p:nvSpPr>
          <p:spPr>
            <a:xfrm rot="5400000">
              <a:off x="5089313" y="3376399"/>
              <a:ext cx="794380" cy="1186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sym typeface="Segoe UI" panose="020B0502040204020203" pitchFamily="34" charset="0"/>
              </a:endParaRPr>
            </a:p>
          </p:txBody>
        </p:sp>
      </p:grpSp>
      <p:grpSp>
        <p:nvGrpSpPr>
          <p:cNvPr id="4" name="组合 3"/>
          <p:cNvGrpSpPr/>
          <p:nvPr/>
        </p:nvGrpSpPr>
        <p:grpSpPr>
          <a:xfrm>
            <a:off x="1144372" y="2819099"/>
            <a:ext cx="2909320" cy="1983581"/>
            <a:chOff x="1512754" y="2596337"/>
            <a:chExt cx="2909320" cy="1983581"/>
          </a:xfrm>
        </p:grpSpPr>
        <p:sp>
          <p:nvSpPr>
            <p:cNvPr id="64" name="文本框 63"/>
            <p:cNvSpPr txBox="1"/>
            <p:nvPr/>
          </p:nvSpPr>
          <p:spPr>
            <a:xfrm>
              <a:off x="1512754" y="2596337"/>
              <a:ext cx="2848610" cy="829945"/>
            </a:xfrm>
            <a:prstGeom prst="rect">
              <a:avLst/>
            </a:prstGeom>
            <a:noFill/>
          </p:spPr>
          <p:txBody>
            <a:bodyPr wrap="none" rtlCol="0">
              <a:spAutoFit/>
            </a:bodyPr>
            <a:lstStyle/>
            <a:p>
              <a:r>
                <a:rPr lang="en-US" altLang="zh-CN" sz="4800" b="1" dirty="0">
                  <a:solidFill>
                    <a:schemeClr val="tx2"/>
                  </a:solidFill>
                  <a:latin typeface="汉仪旗黑-60简" panose="00020600040101010101" charset="-122"/>
                  <a:ea typeface="汉仪旗黑-60简" panose="00020600040101010101" charset="-122"/>
                  <a:cs typeface="+mn-ea"/>
                  <a:sym typeface="+mn-lt"/>
                </a:rPr>
                <a:t>Contents</a:t>
              </a:r>
              <a:endParaRPr lang="en-US" altLang="zh-CN" sz="4800" b="1" dirty="0">
                <a:solidFill>
                  <a:schemeClr val="tx2"/>
                </a:solidFill>
                <a:latin typeface="汉仪旗黑-60简" panose="00020600040101010101" charset="-122"/>
                <a:ea typeface="汉仪旗黑-60简" panose="00020600040101010101" charset="-122"/>
                <a:cs typeface="+mn-ea"/>
                <a:sym typeface="+mn-lt"/>
              </a:endParaRPr>
            </a:p>
          </p:txBody>
        </p:sp>
        <p:sp>
          <p:nvSpPr>
            <p:cNvPr id="65" name="文本框 64"/>
            <p:cNvSpPr txBox="1"/>
            <p:nvPr/>
          </p:nvSpPr>
          <p:spPr>
            <a:xfrm>
              <a:off x="2867594" y="3657898"/>
              <a:ext cx="1554480" cy="922020"/>
            </a:xfrm>
            <a:prstGeom prst="rect">
              <a:avLst/>
            </a:prstGeom>
            <a:noFill/>
          </p:spPr>
          <p:txBody>
            <a:bodyPr wrap="none" rtlCol="0">
              <a:spAutoFit/>
            </a:bodyPr>
            <a:lstStyle/>
            <a:p>
              <a:r>
                <a:rPr lang="zh-CN" altLang="en-US" sz="5400" dirty="0">
                  <a:solidFill>
                    <a:schemeClr val="tx2"/>
                  </a:solidFill>
                  <a:latin typeface="汉仪旗黑-60简" panose="00020600040101010101" charset="-122"/>
                  <a:ea typeface="汉仪旗黑-60简" panose="00020600040101010101" charset="-122"/>
                  <a:cs typeface="+mn-ea"/>
                  <a:sym typeface="+mn-lt"/>
                </a:rPr>
                <a:t>目录</a:t>
              </a:r>
              <a:endParaRPr lang="zh-CN" altLang="en-US" sz="5400" dirty="0">
                <a:solidFill>
                  <a:schemeClr val="tx2"/>
                </a:solidFill>
                <a:latin typeface="汉仪旗黑-60简" panose="00020600040101010101" charset="-122"/>
                <a:ea typeface="汉仪旗黑-60简" panose="00020600040101010101" charset="-122"/>
                <a:cs typeface="+mn-ea"/>
                <a:sym typeface="+mn-lt"/>
              </a:endParaRPr>
            </a:p>
          </p:txBody>
        </p:sp>
        <p:grpSp>
          <p:nvGrpSpPr>
            <p:cNvPr id="3" name="组合 2"/>
            <p:cNvGrpSpPr/>
            <p:nvPr/>
          </p:nvGrpSpPr>
          <p:grpSpPr>
            <a:xfrm>
              <a:off x="2738654" y="3505803"/>
              <a:ext cx="1476215" cy="58865"/>
              <a:chOff x="2738654" y="3505803"/>
              <a:chExt cx="1476215" cy="58865"/>
            </a:xfrm>
          </p:grpSpPr>
          <p:grpSp>
            <p:nvGrpSpPr>
              <p:cNvPr id="66" name="组合 65"/>
              <p:cNvGrpSpPr/>
              <p:nvPr/>
            </p:nvGrpSpPr>
            <p:grpSpPr>
              <a:xfrm flipH="1">
                <a:off x="2738654" y="3505803"/>
                <a:ext cx="437687" cy="58865"/>
                <a:chOff x="7736017" y="4159866"/>
                <a:chExt cx="437687" cy="58865"/>
              </a:xfrm>
            </p:grpSpPr>
            <p:cxnSp>
              <p:nvCxnSpPr>
                <p:cNvPr id="68" name="直接连接符 67"/>
                <p:cNvCxnSpPr/>
                <p:nvPr/>
              </p:nvCxnSpPr>
              <p:spPr>
                <a:xfrm flipH="1">
                  <a:off x="7736017" y="4187814"/>
                  <a:ext cx="394760"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8114839" y="4159866"/>
                  <a:ext cx="58865" cy="588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D2F3"/>
                    </a:solidFill>
                    <a:latin typeface="汉仪旗黑-60简" panose="00020600040101010101" charset="-122"/>
                    <a:ea typeface="汉仪旗黑-60简" panose="00020600040101010101" charset="-122"/>
                    <a:cs typeface="+mn-ea"/>
                    <a:sym typeface="+mn-lt"/>
                  </a:endParaRPr>
                </a:p>
              </p:txBody>
            </p:sp>
          </p:grpSp>
          <p:cxnSp>
            <p:nvCxnSpPr>
              <p:cNvPr id="67" name="直接连接符 66"/>
              <p:cNvCxnSpPr/>
              <p:nvPr/>
            </p:nvCxnSpPr>
            <p:spPr>
              <a:xfrm>
                <a:off x="3375166" y="3530302"/>
                <a:ext cx="839703" cy="0"/>
              </a:xfrm>
              <a:prstGeom prst="line">
                <a:avLst/>
              </a:prstGeom>
              <a:ln w="1270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grpSp>
        <p:nvGrpSpPr>
          <p:cNvPr id="6" name="组合 5"/>
          <p:cNvGrpSpPr/>
          <p:nvPr/>
        </p:nvGrpSpPr>
        <p:grpSpPr>
          <a:xfrm>
            <a:off x="5590908" y="996054"/>
            <a:ext cx="5448929" cy="5124983"/>
            <a:chOff x="5590908" y="1053204"/>
            <a:chExt cx="5448929" cy="5124983"/>
          </a:xfrm>
        </p:grpSpPr>
        <p:sp>
          <p:nvSpPr>
            <p:cNvPr id="59" name="椭圆 58"/>
            <p:cNvSpPr/>
            <p:nvPr/>
          </p:nvSpPr>
          <p:spPr>
            <a:xfrm>
              <a:off x="5590908" y="1053204"/>
              <a:ext cx="819683" cy="8196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mj-ea"/>
                  <a:ea typeface="+mj-ea"/>
                  <a:cs typeface="+mn-ea"/>
                  <a:sym typeface="Segoe UI" panose="020B0502040204020203" pitchFamily="34" charset="0"/>
                </a:rPr>
                <a:t>1</a:t>
              </a:r>
              <a:endParaRPr lang="zh-CN" altLang="en-US" sz="4400" dirty="0">
                <a:latin typeface="+mj-ea"/>
                <a:ea typeface="+mj-ea"/>
                <a:cs typeface="+mn-ea"/>
                <a:sym typeface="Segoe UI" panose="020B0502040204020203" pitchFamily="34" charset="0"/>
              </a:endParaRPr>
            </a:p>
          </p:txBody>
        </p:sp>
        <p:sp>
          <p:nvSpPr>
            <p:cNvPr id="61" name="文本框 60"/>
            <p:cNvSpPr txBox="1"/>
            <p:nvPr/>
          </p:nvSpPr>
          <p:spPr>
            <a:xfrm>
              <a:off x="6665957" y="1141481"/>
              <a:ext cx="4373880" cy="553085"/>
            </a:xfrm>
            <a:prstGeom prst="rect">
              <a:avLst/>
            </a:prstGeom>
            <a:noFill/>
          </p:spPr>
          <p:txBody>
            <a:bodyPr wrap="none" rtlCol="0">
              <a:spAutoFit/>
            </a:bodyPr>
            <a:lstStyle/>
            <a:p>
              <a:r>
                <a:rPr lang="zh-CN" altLang="zh-CN" sz="3000" dirty="0">
                  <a:latin typeface="汉仪旗黑-60简" panose="00020600040101010101" charset="-122"/>
                  <a:ea typeface="汉仪旗黑-60简" panose="00020600040101010101" charset="-122"/>
                  <a:cs typeface="宋体" panose="02010600030101010101" pitchFamily="2" charset="-122"/>
                </a:rPr>
                <a:t>借支管理规定及借支流程</a:t>
              </a:r>
              <a:endParaRPr lang="zh-CN" altLang="zh-CN" sz="3000" dirty="0">
                <a:solidFill>
                  <a:schemeClr val="tx1">
                    <a:lumMod val="95000"/>
                    <a:lumOff val="5000"/>
                  </a:schemeClr>
                </a:solidFill>
                <a:latin typeface="汉仪旗黑-60简" panose="00020600040101010101" charset="-122"/>
                <a:ea typeface="汉仪旗黑-60简" panose="00020600040101010101" charset="-122"/>
                <a:cs typeface="宋体" panose="02010600030101010101" pitchFamily="2" charset="-122"/>
                <a:sym typeface="Segoe UI" panose="020B0502040204020203" pitchFamily="34" charset="0"/>
              </a:endParaRPr>
            </a:p>
          </p:txBody>
        </p:sp>
        <p:sp>
          <p:nvSpPr>
            <p:cNvPr id="96" name="椭圆 95"/>
            <p:cNvSpPr/>
            <p:nvPr/>
          </p:nvSpPr>
          <p:spPr>
            <a:xfrm>
              <a:off x="5590908" y="2129529"/>
              <a:ext cx="819683" cy="819683"/>
            </a:xfrm>
            <a:prstGeom prst="ellipse">
              <a:avLst/>
            </a:prstGeom>
            <a:solidFill>
              <a:srgbClr val="F7A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mj-ea"/>
                  <a:ea typeface="+mj-ea"/>
                  <a:cs typeface="+mn-ea"/>
                  <a:sym typeface="Segoe UI" panose="020B0502040204020203" pitchFamily="34" charset="0"/>
                </a:rPr>
                <a:t>2</a:t>
              </a:r>
              <a:endParaRPr lang="zh-CN" altLang="en-US" sz="4400" dirty="0">
                <a:latin typeface="+mj-ea"/>
                <a:ea typeface="+mj-ea"/>
                <a:cs typeface="+mn-ea"/>
                <a:sym typeface="Segoe UI" panose="020B0502040204020203" pitchFamily="34" charset="0"/>
              </a:endParaRPr>
            </a:p>
          </p:txBody>
        </p:sp>
        <p:sp>
          <p:nvSpPr>
            <p:cNvPr id="98" name="文本框 97"/>
            <p:cNvSpPr txBox="1"/>
            <p:nvPr/>
          </p:nvSpPr>
          <p:spPr>
            <a:xfrm>
              <a:off x="6665957" y="2222569"/>
              <a:ext cx="4373880" cy="553085"/>
            </a:xfrm>
            <a:prstGeom prst="rect">
              <a:avLst/>
            </a:prstGeom>
            <a:noFill/>
          </p:spPr>
          <p:txBody>
            <a:bodyPr wrap="none" rtlCol="0">
              <a:spAutoFit/>
            </a:bodyPr>
            <a:lstStyle>
              <a:defPPr>
                <a:defRPr lang="zh-CN"/>
              </a:defPPr>
              <a:lvl1pPr>
                <a:defRPr sz="3000">
                  <a:latin typeface="+mj-ea"/>
                  <a:ea typeface="+mj-ea"/>
                  <a:cs typeface="宋体" panose="02010600030101010101" pitchFamily="2" charset="-122"/>
                </a:defRPr>
              </a:lvl1pPr>
            </a:lstStyle>
            <a:p>
              <a:r>
                <a:rPr lang="zh-CN" altLang="zh-CN" dirty="0">
                  <a:latin typeface="汉仪旗黑-60简" panose="00020600040101010101" charset="-122"/>
                  <a:ea typeface="汉仪旗黑-60简" panose="00020600040101010101" charset="-122"/>
                </a:rPr>
                <a:t>日常费用报销制度及流程</a:t>
              </a:r>
              <a:endParaRPr lang="zh-CN" altLang="zh-CN" dirty="0">
                <a:latin typeface="汉仪旗黑-60简" panose="00020600040101010101" charset="-122"/>
                <a:ea typeface="汉仪旗黑-60简" panose="00020600040101010101" charset="-122"/>
                <a:sym typeface="Segoe UI" panose="020B0502040204020203" pitchFamily="34" charset="0"/>
              </a:endParaRPr>
            </a:p>
          </p:txBody>
        </p:sp>
        <p:sp>
          <p:nvSpPr>
            <p:cNvPr id="101" name="椭圆 100"/>
            <p:cNvSpPr/>
            <p:nvPr/>
          </p:nvSpPr>
          <p:spPr>
            <a:xfrm>
              <a:off x="5590908" y="3205854"/>
              <a:ext cx="819683" cy="8196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mj-ea"/>
                  <a:ea typeface="+mj-ea"/>
                  <a:cs typeface="+mn-ea"/>
                  <a:sym typeface="Segoe UI" panose="020B0502040204020203" pitchFamily="34" charset="0"/>
                </a:rPr>
                <a:t>3</a:t>
              </a:r>
              <a:endParaRPr lang="zh-CN" altLang="en-US" sz="4400" dirty="0">
                <a:latin typeface="+mj-ea"/>
                <a:ea typeface="+mj-ea"/>
                <a:cs typeface="+mn-ea"/>
                <a:sym typeface="Segoe UI" panose="020B0502040204020203" pitchFamily="34" charset="0"/>
              </a:endParaRPr>
            </a:p>
          </p:txBody>
        </p:sp>
        <p:sp>
          <p:nvSpPr>
            <p:cNvPr id="103" name="文本框 102"/>
            <p:cNvSpPr txBox="1"/>
            <p:nvPr/>
          </p:nvSpPr>
          <p:spPr>
            <a:xfrm>
              <a:off x="6665957" y="3303657"/>
              <a:ext cx="4373880" cy="553085"/>
            </a:xfrm>
            <a:prstGeom prst="rect">
              <a:avLst/>
            </a:prstGeom>
            <a:noFill/>
          </p:spPr>
          <p:txBody>
            <a:bodyPr wrap="none" rtlCol="0">
              <a:spAutoFit/>
            </a:bodyPr>
            <a:lstStyle>
              <a:defPPr>
                <a:defRPr lang="zh-CN"/>
              </a:defPPr>
              <a:lvl1pPr>
                <a:defRPr sz="3000">
                  <a:latin typeface="+mj-ea"/>
                  <a:ea typeface="+mj-ea"/>
                  <a:cs typeface="宋体" panose="02010600030101010101" pitchFamily="2" charset="-122"/>
                </a:defRPr>
              </a:lvl1pPr>
            </a:lstStyle>
            <a:p>
              <a:r>
                <a:rPr lang="zh-CN" altLang="zh-CN" dirty="0">
                  <a:latin typeface="汉仪旗黑-60简" panose="00020600040101010101" charset="-122"/>
                  <a:ea typeface="汉仪旗黑-60简" panose="00020600040101010101" charset="-122"/>
                </a:rPr>
                <a:t>工薪福利费用制度及流程</a:t>
              </a:r>
              <a:endParaRPr lang="zh-CN" altLang="zh-CN" dirty="0">
                <a:latin typeface="汉仪旗黑-60简" panose="00020600040101010101" charset="-122"/>
                <a:ea typeface="汉仪旗黑-60简" panose="00020600040101010101" charset="-122"/>
                <a:sym typeface="Segoe UI" panose="020B0502040204020203" pitchFamily="34" charset="0"/>
              </a:endParaRPr>
            </a:p>
          </p:txBody>
        </p:sp>
        <p:sp>
          <p:nvSpPr>
            <p:cNvPr id="106" name="椭圆 105"/>
            <p:cNvSpPr/>
            <p:nvPr/>
          </p:nvSpPr>
          <p:spPr>
            <a:xfrm>
              <a:off x="5590908" y="4282179"/>
              <a:ext cx="819683" cy="819683"/>
            </a:xfrm>
            <a:prstGeom prst="ellipse">
              <a:avLst/>
            </a:prstGeom>
            <a:solidFill>
              <a:srgbClr val="F7A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mj-ea"/>
                  <a:ea typeface="+mj-ea"/>
                  <a:cs typeface="+mn-ea"/>
                  <a:sym typeface="Segoe UI" panose="020B0502040204020203" pitchFamily="34" charset="0"/>
                </a:rPr>
                <a:t>4</a:t>
              </a:r>
              <a:endParaRPr lang="zh-CN" altLang="en-US" sz="4400" dirty="0">
                <a:latin typeface="+mj-ea"/>
                <a:ea typeface="+mj-ea"/>
                <a:cs typeface="+mn-ea"/>
                <a:sym typeface="Segoe UI" panose="020B0502040204020203" pitchFamily="34" charset="0"/>
              </a:endParaRPr>
            </a:p>
          </p:txBody>
        </p:sp>
        <p:sp>
          <p:nvSpPr>
            <p:cNvPr id="108" name="文本框 107"/>
            <p:cNvSpPr txBox="1"/>
            <p:nvPr/>
          </p:nvSpPr>
          <p:spPr>
            <a:xfrm>
              <a:off x="6665957" y="4384745"/>
              <a:ext cx="4373880" cy="553085"/>
            </a:xfrm>
            <a:prstGeom prst="rect">
              <a:avLst/>
            </a:prstGeom>
            <a:noFill/>
          </p:spPr>
          <p:txBody>
            <a:bodyPr wrap="none" rtlCol="0">
              <a:spAutoFit/>
            </a:bodyPr>
            <a:lstStyle>
              <a:defPPr>
                <a:defRPr lang="zh-CN"/>
              </a:defPPr>
              <a:lvl1pPr>
                <a:defRPr sz="3000">
                  <a:latin typeface="+mj-ea"/>
                  <a:ea typeface="+mj-ea"/>
                  <a:cs typeface="宋体" panose="02010600030101010101" pitchFamily="2" charset="-122"/>
                </a:defRPr>
              </a:lvl1pPr>
            </a:lstStyle>
            <a:p>
              <a:r>
                <a:rPr lang="zh-CN" altLang="zh-CN" dirty="0">
                  <a:latin typeface="汉仪旗黑-60简" panose="00020600040101010101" charset="-122"/>
                  <a:ea typeface="汉仪旗黑-60简" panose="00020600040101010101" charset="-122"/>
                </a:rPr>
                <a:t>专项支出报销制度及流程</a:t>
              </a:r>
              <a:endParaRPr lang="zh-CN" altLang="zh-CN" dirty="0">
                <a:latin typeface="汉仪旗黑-60简" panose="00020600040101010101" charset="-122"/>
                <a:ea typeface="汉仪旗黑-60简" panose="00020600040101010101" charset="-122"/>
                <a:sym typeface="Segoe UI" panose="020B0502040204020203" pitchFamily="34" charset="0"/>
              </a:endParaRPr>
            </a:p>
          </p:txBody>
        </p:sp>
        <p:sp>
          <p:nvSpPr>
            <p:cNvPr id="111" name="椭圆 110"/>
            <p:cNvSpPr/>
            <p:nvPr/>
          </p:nvSpPr>
          <p:spPr>
            <a:xfrm>
              <a:off x="5590908" y="5358504"/>
              <a:ext cx="819683" cy="8196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mj-ea"/>
                  <a:ea typeface="+mj-ea"/>
                  <a:cs typeface="+mn-ea"/>
                  <a:sym typeface="Segoe UI" panose="020B0502040204020203" pitchFamily="34" charset="0"/>
                </a:rPr>
                <a:t>5</a:t>
              </a:r>
              <a:endParaRPr lang="zh-CN" altLang="en-US" sz="4400" dirty="0">
                <a:latin typeface="+mj-ea"/>
                <a:ea typeface="+mj-ea"/>
                <a:cs typeface="+mn-ea"/>
                <a:sym typeface="Segoe UI" panose="020B0502040204020203" pitchFamily="34" charset="0"/>
              </a:endParaRPr>
            </a:p>
          </p:txBody>
        </p:sp>
        <p:sp>
          <p:nvSpPr>
            <p:cNvPr id="113" name="文本框 112"/>
            <p:cNvSpPr txBox="1"/>
            <p:nvPr/>
          </p:nvSpPr>
          <p:spPr>
            <a:xfrm>
              <a:off x="6665957" y="5465831"/>
              <a:ext cx="3611880" cy="553085"/>
            </a:xfrm>
            <a:prstGeom prst="rect">
              <a:avLst/>
            </a:prstGeom>
            <a:noFill/>
          </p:spPr>
          <p:txBody>
            <a:bodyPr wrap="none" rtlCol="0">
              <a:spAutoFit/>
            </a:bodyPr>
            <a:lstStyle>
              <a:defPPr>
                <a:defRPr lang="zh-CN"/>
              </a:defPPr>
              <a:lvl1pPr>
                <a:defRPr sz="3000">
                  <a:latin typeface="+mj-ea"/>
                  <a:ea typeface="+mj-ea"/>
                  <a:cs typeface="宋体" panose="02010600030101010101" pitchFamily="2" charset="-122"/>
                </a:defRPr>
              </a:lvl1pPr>
            </a:lstStyle>
            <a:p>
              <a:r>
                <a:rPr lang="zh-CN" altLang="zh-CN" dirty="0">
                  <a:latin typeface="汉仪旗黑-60简" panose="00020600040101010101" charset="-122"/>
                  <a:ea typeface="汉仪旗黑-60简" panose="00020600040101010101" charset="-122"/>
                </a:rPr>
                <a:t>报销时间的具体规定</a:t>
              </a:r>
              <a:endParaRPr lang="zh-CN" altLang="zh-CN" dirty="0">
                <a:latin typeface="汉仪旗黑-60简" panose="00020600040101010101" charset="-122"/>
                <a:ea typeface="汉仪旗黑-60简" panose="00020600040101010101" charset="-122"/>
                <a:sym typeface="Segoe UI" panose="020B0502040204020203"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36542" y="0"/>
            <a:ext cx="7555458" cy="6858001"/>
            <a:chOff x="4636542" y="0"/>
            <a:chExt cx="7555458" cy="6858001"/>
          </a:xfrm>
        </p:grpSpPr>
        <p:grpSp>
          <p:nvGrpSpPr>
            <p:cNvPr id="33" name="图形 4"/>
            <p:cNvGrpSpPr/>
            <p:nvPr/>
          </p:nvGrpSpPr>
          <p:grpSpPr>
            <a:xfrm>
              <a:off x="7705226" y="4468758"/>
              <a:ext cx="896005" cy="1456233"/>
              <a:chOff x="5817582" y="5397911"/>
              <a:chExt cx="841203" cy="1367165"/>
            </a:xfrm>
          </p:grpSpPr>
          <p:sp>
            <p:nvSpPr>
              <p:cNvPr id="34" name="任意多边形: 形状 33"/>
              <p:cNvSpPr/>
              <p:nvPr/>
            </p:nvSpPr>
            <p:spPr>
              <a:xfrm>
                <a:off x="5817582" y="6418513"/>
                <a:ext cx="346563" cy="346563"/>
              </a:xfrm>
              <a:custGeom>
                <a:avLst/>
                <a:gdLst>
                  <a:gd name="connsiteX0" fmla="*/ 225293 w 450586"/>
                  <a:gd name="connsiteY0" fmla="*/ 450586 h 450586"/>
                  <a:gd name="connsiteX1" fmla="*/ 0 w 450586"/>
                  <a:gd name="connsiteY1" fmla="*/ 225293 h 450586"/>
                  <a:gd name="connsiteX2" fmla="*/ 225293 w 450586"/>
                  <a:gd name="connsiteY2" fmla="*/ 0 h 450586"/>
                  <a:gd name="connsiteX3" fmla="*/ 450587 w 450586"/>
                  <a:gd name="connsiteY3" fmla="*/ 225293 h 450586"/>
                  <a:gd name="connsiteX4" fmla="*/ 225293 w 450586"/>
                  <a:gd name="connsiteY4" fmla="*/ 450586 h 450586"/>
                  <a:gd name="connsiteX5" fmla="*/ 225293 w 450586"/>
                  <a:gd name="connsiteY5" fmla="*/ 6899 h 450586"/>
                  <a:gd name="connsiteX6" fmla="*/ 6899 w 450586"/>
                  <a:gd name="connsiteY6" fmla="*/ 225293 h 450586"/>
                  <a:gd name="connsiteX7" fmla="*/ 225293 w 450586"/>
                  <a:gd name="connsiteY7" fmla="*/ 443688 h 450586"/>
                  <a:gd name="connsiteX8" fmla="*/ 443688 w 450586"/>
                  <a:gd name="connsiteY8" fmla="*/ 225293 h 450586"/>
                  <a:gd name="connsiteX9" fmla="*/ 225293 w 450586"/>
                  <a:gd name="connsiteY9" fmla="*/ 6899 h 45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586" h="450586">
                    <a:moveTo>
                      <a:pt x="225293" y="450586"/>
                    </a:moveTo>
                    <a:cubicBezTo>
                      <a:pt x="101108" y="450586"/>
                      <a:pt x="0" y="349478"/>
                      <a:pt x="0" y="225293"/>
                    </a:cubicBezTo>
                    <a:cubicBezTo>
                      <a:pt x="0" y="101108"/>
                      <a:pt x="101108" y="0"/>
                      <a:pt x="225293" y="0"/>
                    </a:cubicBezTo>
                    <a:cubicBezTo>
                      <a:pt x="349478" y="0"/>
                      <a:pt x="450587" y="101108"/>
                      <a:pt x="450587" y="225293"/>
                    </a:cubicBezTo>
                    <a:cubicBezTo>
                      <a:pt x="450587" y="349478"/>
                      <a:pt x="349478" y="450586"/>
                      <a:pt x="225293" y="450586"/>
                    </a:cubicBezTo>
                    <a:close/>
                    <a:moveTo>
                      <a:pt x="225293" y="6899"/>
                    </a:moveTo>
                    <a:cubicBezTo>
                      <a:pt x="104915" y="6899"/>
                      <a:pt x="6899" y="104914"/>
                      <a:pt x="6899" y="225293"/>
                    </a:cubicBezTo>
                    <a:cubicBezTo>
                      <a:pt x="6899" y="345672"/>
                      <a:pt x="104915" y="443688"/>
                      <a:pt x="225293" y="443688"/>
                    </a:cubicBezTo>
                    <a:cubicBezTo>
                      <a:pt x="345672" y="443688"/>
                      <a:pt x="443688" y="345672"/>
                      <a:pt x="443688" y="225293"/>
                    </a:cubicBezTo>
                    <a:cubicBezTo>
                      <a:pt x="443926" y="104914"/>
                      <a:pt x="345910" y="6899"/>
                      <a:pt x="225293" y="6899"/>
                    </a:cubicBezTo>
                    <a:close/>
                  </a:path>
                </a:pathLst>
              </a:custGeom>
              <a:solidFill>
                <a:srgbClr val="4D4D4D"/>
              </a:solidFill>
              <a:ln w="23785" cap="flat">
                <a:solidFill>
                  <a:schemeClr val="accent3"/>
                </a:solidFill>
                <a:prstDash val="solid"/>
                <a:miter/>
              </a:ln>
            </p:spPr>
            <p:txBody>
              <a:bodyPr rtlCol="0" anchor="ctr"/>
              <a:lstStyle/>
              <a:p>
                <a:endParaRPr lang="zh-CN" altLang="en-US"/>
              </a:p>
            </p:txBody>
          </p:sp>
          <p:sp>
            <p:nvSpPr>
              <p:cNvPr id="36" name="任意多边形: 形状 35"/>
              <p:cNvSpPr/>
              <p:nvPr/>
            </p:nvSpPr>
            <p:spPr>
              <a:xfrm>
                <a:off x="5938853" y="5397911"/>
                <a:ext cx="719932" cy="720124"/>
              </a:xfrm>
              <a:custGeom>
                <a:avLst/>
                <a:gdLst>
                  <a:gd name="connsiteX0" fmla="*/ 714916 w 719932"/>
                  <a:gd name="connsiteY0" fmla="*/ 299251 h 720124"/>
                  <a:gd name="connsiteX1" fmla="*/ 299063 w 719932"/>
                  <a:gd name="connsiteY1" fmla="*/ 715104 h 720124"/>
                  <a:gd name="connsiteX2" fmla="*/ 5016 w 719932"/>
                  <a:gd name="connsiteY2" fmla="*/ 421057 h 720124"/>
                  <a:gd name="connsiteX3" fmla="*/ 420869 w 719932"/>
                  <a:gd name="connsiteY3" fmla="*/ 4966 h 720124"/>
                  <a:gd name="connsiteX4" fmla="*/ 714916 w 719932"/>
                  <a:gd name="connsiteY4" fmla="*/ 299251 h 72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932" h="720124">
                    <a:moveTo>
                      <a:pt x="714916" y="299251"/>
                    </a:moveTo>
                    <a:cubicBezTo>
                      <a:pt x="755359" y="545718"/>
                      <a:pt x="545292" y="755548"/>
                      <a:pt x="299063" y="715104"/>
                    </a:cubicBezTo>
                    <a:cubicBezTo>
                      <a:pt x="149898" y="690601"/>
                      <a:pt x="29520" y="570221"/>
                      <a:pt x="5016" y="421057"/>
                    </a:cubicBezTo>
                    <a:cubicBezTo>
                      <a:pt x="-35428" y="174591"/>
                      <a:pt x="174640" y="-35240"/>
                      <a:pt x="420869" y="4966"/>
                    </a:cubicBezTo>
                    <a:cubicBezTo>
                      <a:pt x="570271" y="29708"/>
                      <a:pt x="690650" y="150086"/>
                      <a:pt x="714916" y="299251"/>
                    </a:cubicBezTo>
                    <a:close/>
                  </a:path>
                </a:pathLst>
              </a:custGeom>
              <a:solidFill>
                <a:srgbClr val="F7A31D"/>
              </a:solidFill>
              <a:ln w="23785" cap="flat">
                <a:noFill/>
                <a:prstDash val="solid"/>
                <a:miter/>
              </a:ln>
            </p:spPr>
            <p:txBody>
              <a:bodyPr rtlCol="0" anchor="ctr"/>
              <a:lstStyle/>
              <a:p>
                <a:endParaRPr lang="zh-CN" altLang="en-US"/>
              </a:p>
            </p:txBody>
          </p:sp>
        </p:grpSp>
        <p:sp>
          <p:nvSpPr>
            <p:cNvPr id="99" name="任意多边形: 形状 98"/>
            <p:cNvSpPr/>
            <p:nvPr/>
          </p:nvSpPr>
          <p:spPr>
            <a:xfrm>
              <a:off x="4805555" y="1"/>
              <a:ext cx="5139647" cy="3961260"/>
            </a:xfrm>
            <a:custGeom>
              <a:avLst/>
              <a:gdLst>
                <a:gd name="connsiteX0" fmla="*/ 319051 w 4825290"/>
                <a:gd name="connsiteY0" fmla="*/ 0 h 3718977"/>
                <a:gd name="connsiteX1" fmla="*/ 2877859 w 4825290"/>
                <a:gd name="connsiteY1" fmla="*/ 0 h 3718977"/>
                <a:gd name="connsiteX2" fmla="*/ 4702754 w 4825290"/>
                <a:gd name="connsiteY2" fmla="*/ 1824894 h 3718977"/>
                <a:gd name="connsiteX3" fmla="*/ 4702754 w 4825290"/>
                <a:gd name="connsiteY3" fmla="*/ 2416150 h 3718977"/>
                <a:gd name="connsiteX4" fmla="*/ 3522464 w 4825290"/>
                <a:gd name="connsiteY4" fmla="*/ 3596439 h 3718977"/>
                <a:gd name="connsiteX5" fmla="*/ 2931208 w 4825290"/>
                <a:gd name="connsiteY5" fmla="*/ 3596439 h 3718977"/>
                <a:gd name="connsiteX6" fmla="*/ 122539 w 4825290"/>
                <a:gd name="connsiteY6" fmla="*/ 787768 h 3718977"/>
                <a:gd name="connsiteX7" fmla="*/ 122539 w 4825290"/>
                <a:gd name="connsiteY7" fmla="*/ 196512 h 37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290" h="3718977">
                  <a:moveTo>
                    <a:pt x="319051" y="0"/>
                  </a:moveTo>
                  <a:lnTo>
                    <a:pt x="2877859" y="0"/>
                  </a:lnTo>
                  <a:lnTo>
                    <a:pt x="4702754" y="1824894"/>
                  </a:lnTo>
                  <a:cubicBezTo>
                    <a:pt x="4866136" y="1988278"/>
                    <a:pt x="4866136" y="2252968"/>
                    <a:pt x="4702754" y="2416150"/>
                  </a:cubicBezTo>
                  <a:lnTo>
                    <a:pt x="3522464" y="3596439"/>
                  </a:lnTo>
                  <a:cubicBezTo>
                    <a:pt x="3359080" y="3759823"/>
                    <a:pt x="3094390" y="3759823"/>
                    <a:pt x="2931208" y="3596439"/>
                  </a:cubicBezTo>
                  <a:lnTo>
                    <a:pt x="122539" y="787768"/>
                  </a:lnTo>
                  <a:cubicBezTo>
                    <a:pt x="-40846" y="624587"/>
                    <a:pt x="-40846" y="359897"/>
                    <a:pt x="122539" y="196512"/>
                  </a:cubicBezTo>
                  <a:close/>
                </a:path>
              </a:pathLst>
            </a:custGeom>
            <a:solidFill>
              <a:srgbClr val="003461"/>
            </a:solidFill>
            <a:ln w="23785" cap="flat">
              <a:noFill/>
              <a:prstDash val="solid"/>
              <a:miter/>
            </a:ln>
          </p:spPr>
          <p:txBody>
            <a:bodyPr wrap="square" rtlCol="0" anchor="ctr">
              <a:noAutofit/>
            </a:bodyPr>
            <a:lstStyle/>
            <a:p>
              <a:endParaRPr lang="zh-CN" altLang="en-US"/>
            </a:p>
          </p:txBody>
        </p:sp>
        <p:sp>
          <p:nvSpPr>
            <p:cNvPr id="97" name="任意多边形: 形状 96"/>
            <p:cNvSpPr/>
            <p:nvPr/>
          </p:nvSpPr>
          <p:spPr>
            <a:xfrm>
              <a:off x="4636542" y="0"/>
              <a:ext cx="7555457" cy="4462558"/>
            </a:xfrm>
            <a:custGeom>
              <a:avLst/>
              <a:gdLst>
                <a:gd name="connsiteX0" fmla="*/ 0 w 7093342"/>
                <a:gd name="connsiteY0" fmla="*/ 0 h 4189614"/>
                <a:gd name="connsiteX1" fmla="*/ 7093342 w 7093342"/>
                <a:gd name="connsiteY1" fmla="*/ 0 h 4189614"/>
                <a:gd name="connsiteX2" fmla="*/ 7093342 w 7093342"/>
                <a:gd name="connsiteY2" fmla="*/ 1702907 h 4189614"/>
                <a:gd name="connsiteX3" fmla="*/ 4840398 w 7093342"/>
                <a:gd name="connsiteY3" fmla="*/ 3955761 h 4189614"/>
                <a:gd name="connsiteX4" fmla="*/ 3709044 w 7093342"/>
                <a:gd name="connsiteY4" fmla="*/ 3955761 h 4189614"/>
                <a:gd name="connsiteX5" fmla="*/ 225000 w 7093342"/>
                <a:gd name="connsiteY5" fmla="*/ 471718 h 4189614"/>
                <a:gd name="connsiteX6" fmla="*/ 6189 w 7093342"/>
                <a:gd name="connsiteY6" fmla="*/ 63441 h 41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3342" h="4189614">
                  <a:moveTo>
                    <a:pt x="0" y="0"/>
                  </a:moveTo>
                  <a:lnTo>
                    <a:pt x="7093342" y="0"/>
                  </a:lnTo>
                  <a:lnTo>
                    <a:pt x="7093342" y="1702907"/>
                  </a:lnTo>
                  <a:lnTo>
                    <a:pt x="4840398" y="3955761"/>
                  </a:lnTo>
                  <a:cubicBezTo>
                    <a:pt x="4528594" y="4267566"/>
                    <a:pt x="4021051" y="4267566"/>
                    <a:pt x="3709044" y="3955761"/>
                  </a:cubicBezTo>
                  <a:lnTo>
                    <a:pt x="225000" y="471718"/>
                  </a:lnTo>
                  <a:cubicBezTo>
                    <a:pt x="111713" y="358431"/>
                    <a:pt x="36644" y="217163"/>
                    <a:pt x="6189" y="63441"/>
                  </a:cubicBezTo>
                  <a:close/>
                </a:path>
              </a:pathLst>
            </a:custGeom>
            <a:solidFill>
              <a:srgbClr val="FFFFFF"/>
            </a:solidFill>
            <a:ln w="23785" cap="flat">
              <a:noFill/>
              <a:prstDash val="solid"/>
              <a:miter/>
            </a:ln>
          </p:spPr>
          <p:txBody>
            <a:bodyPr wrap="square" rtlCol="0" anchor="ctr">
              <a:noAutofit/>
            </a:bodyPr>
            <a:lstStyle/>
            <a:p>
              <a:endParaRPr lang="zh-CN" altLang="en-US"/>
            </a:p>
          </p:txBody>
        </p:sp>
        <p:pic>
          <p:nvPicPr>
            <p:cNvPr id="38" name="图片 37"/>
            <p:cNvPicPr>
              <a:picLocks noChangeAspect="1"/>
            </p:cNvPicPr>
            <p:nvPr/>
          </p:nvPicPr>
          <p:blipFill>
            <a:blip r:embed="rId1"/>
            <a:srcRect r="5449" b="9525"/>
            <a:stretch>
              <a:fillRect/>
            </a:stretch>
          </p:blipFill>
          <p:spPr>
            <a:xfrm>
              <a:off x="8583536" y="2638372"/>
              <a:ext cx="3608464" cy="4219629"/>
            </a:xfrm>
            <a:custGeom>
              <a:avLst/>
              <a:gdLst>
                <a:gd name="connsiteX0" fmla="*/ 0 w 3608464"/>
                <a:gd name="connsiteY0" fmla="*/ 0 h 4219629"/>
                <a:gd name="connsiteX1" fmla="*/ 3608464 w 3608464"/>
                <a:gd name="connsiteY1" fmla="*/ 0 h 4219629"/>
                <a:gd name="connsiteX2" fmla="*/ 3608464 w 3608464"/>
                <a:gd name="connsiteY2" fmla="*/ 4219629 h 4219629"/>
                <a:gd name="connsiteX3" fmla="*/ 0 w 3608464"/>
                <a:gd name="connsiteY3" fmla="*/ 4219629 h 4219629"/>
              </a:gdLst>
              <a:ahLst/>
              <a:cxnLst>
                <a:cxn ang="0">
                  <a:pos x="connsiteX0" y="connsiteY0"/>
                </a:cxn>
                <a:cxn ang="0">
                  <a:pos x="connsiteX1" y="connsiteY1"/>
                </a:cxn>
                <a:cxn ang="0">
                  <a:pos x="connsiteX2" y="connsiteY2"/>
                </a:cxn>
                <a:cxn ang="0">
                  <a:pos x="connsiteX3" y="connsiteY3"/>
                </a:cxn>
              </a:cxnLst>
              <a:rect l="l" t="t" r="r" b="b"/>
              <a:pathLst>
                <a:path w="3608464" h="4219629">
                  <a:moveTo>
                    <a:pt x="0" y="0"/>
                  </a:moveTo>
                  <a:lnTo>
                    <a:pt x="3608464" y="0"/>
                  </a:lnTo>
                  <a:lnTo>
                    <a:pt x="3608464" y="4219629"/>
                  </a:lnTo>
                  <a:lnTo>
                    <a:pt x="0" y="4219629"/>
                  </a:lnTo>
                  <a:close/>
                </a:path>
              </a:pathLst>
            </a:custGeom>
          </p:spPr>
        </p:pic>
      </p:grpSp>
      <p:grpSp>
        <p:nvGrpSpPr>
          <p:cNvPr id="7" name="组合 6"/>
          <p:cNvGrpSpPr/>
          <p:nvPr/>
        </p:nvGrpSpPr>
        <p:grpSpPr>
          <a:xfrm>
            <a:off x="353636" y="2013075"/>
            <a:ext cx="6513316" cy="3790249"/>
            <a:chOff x="311581" y="2085006"/>
            <a:chExt cx="6513316" cy="3790249"/>
          </a:xfrm>
        </p:grpSpPr>
        <p:grpSp>
          <p:nvGrpSpPr>
            <p:cNvPr id="29" name="组合 28"/>
            <p:cNvGrpSpPr/>
            <p:nvPr/>
          </p:nvGrpSpPr>
          <p:grpSpPr>
            <a:xfrm>
              <a:off x="311581" y="2085006"/>
              <a:ext cx="6513316" cy="3790249"/>
              <a:chOff x="873125" y="2065655"/>
              <a:chExt cx="6513316" cy="3790249"/>
            </a:xfrm>
          </p:grpSpPr>
          <p:sp>
            <p:nvSpPr>
              <p:cNvPr id="30" name="文本框 29"/>
              <p:cNvSpPr txBox="1"/>
              <p:nvPr/>
            </p:nvSpPr>
            <p:spPr>
              <a:xfrm>
                <a:off x="873125" y="3890010"/>
                <a:ext cx="6476365" cy="783590"/>
              </a:xfrm>
              <a:prstGeom prst="rect">
                <a:avLst/>
              </a:prstGeom>
              <a:noFill/>
            </p:spPr>
            <p:txBody>
              <a:bodyPr wrap="none" rtlCol="0">
                <a:spAutoFit/>
              </a:bodyPr>
              <a:lstStyle/>
              <a:p>
                <a:r>
                  <a:rPr lang="zh-CN" altLang="zh-CN" sz="4500" b="1" dirty="0">
                    <a:latin typeface="汉仪旗黑-60简" panose="00020600040101010101" charset="-122"/>
                    <a:ea typeface="汉仪旗黑-60简" panose="00020600040101010101" charset="-122"/>
                    <a:cs typeface="宋体" panose="02010600030101010101" pitchFamily="2" charset="-122"/>
                  </a:rPr>
                  <a:t>借支管理规定及借支流程</a:t>
                </a:r>
                <a:endParaRPr lang="zh-CN" altLang="zh-CN" sz="4500" b="1" dirty="0">
                  <a:solidFill>
                    <a:schemeClr val="tx1">
                      <a:lumMod val="95000"/>
                      <a:lumOff val="5000"/>
                    </a:schemeClr>
                  </a:solidFill>
                  <a:latin typeface="汉仪旗黑-60简" panose="00020600040101010101" charset="-122"/>
                  <a:ea typeface="汉仪旗黑-60简" panose="00020600040101010101" charset="-122"/>
                  <a:cs typeface="宋体" panose="02010600030101010101" pitchFamily="2" charset="-122"/>
                  <a:sym typeface="Segoe UI" panose="020B0502040204020203" pitchFamily="34" charset="0"/>
                </a:endParaRPr>
              </a:p>
            </p:txBody>
          </p:sp>
          <p:sp>
            <p:nvSpPr>
              <p:cNvPr id="31" name="文本框 12"/>
              <p:cNvSpPr txBox="1"/>
              <p:nvPr/>
            </p:nvSpPr>
            <p:spPr>
              <a:xfrm>
                <a:off x="924768" y="4933884"/>
                <a:ext cx="6461673" cy="922020"/>
              </a:xfrm>
              <a:prstGeom prst="rect">
                <a:avLst/>
              </a:prstGeom>
              <a:noFill/>
            </p:spPr>
            <p:txBody>
              <a:bodyPr wrap="square" rtlCol="0">
                <a:spAutoFit/>
              </a:bodyPr>
              <a:lstStyle>
                <a:defPPr>
                  <a:defRPr lang="zh-CN"/>
                </a:defPPr>
                <a:lvl1pPr>
                  <a:lnSpc>
                    <a:spcPct val="150000"/>
                  </a:lnSpc>
                  <a:defRPr sz="1900">
                    <a:solidFill>
                      <a:schemeClr val="tx1">
                        <a:lumMod val="85000"/>
                        <a:lumOff val="15000"/>
                      </a:schemeClr>
                    </a:solidFill>
                  </a:defRPr>
                </a:lvl1pPr>
              </a:lstStyle>
              <a:p>
                <a:r>
                  <a:rPr lang="zh-CN" altLang="en-US" sz="1800" dirty="0">
                    <a:solidFill>
                      <a:schemeClr val="tx1"/>
                    </a:solidFill>
                    <a:latin typeface="汉仪文黑-75简" panose="00020600040101010101" charset="-122"/>
                    <a:ea typeface="汉仪文黑-55简" panose="00020600040101010101" charset="-122"/>
                  </a:rPr>
                  <a:t>对于员工借支以及员工借支额度，财务应严格履行：前款不清、后款不借的原则，不得超过借支人应付工资的三分之二。</a:t>
                </a:r>
                <a:endParaRPr lang="zh-CN" altLang="en-US" sz="1800" dirty="0">
                  <a:solidFill>
                    <a:schemeClr val="tx1"/>
                  </a:solidFill>
                  <a:latin typeface="汉仪文黑-75简" panose="00020600040101010101" charset="-122"/>
                  <a:ea typeface="汉仪文黑-55简" panose="00020600040101010101" charset="-122"/>
                </a:endParaRPr>
              </a:p>
            </p:txBody>
          </p:sp>
          <p:sp>
            <p:nvSpPr>
              <p:cNvPr id="32" name="文本框 31"/>
              <p:cNvSpPr txBox="1"/>
              <p:nvPr/>
            </p:nvSpPr>
            <p:spPr>
              <a:xfrm>
                <a:off x="873125" y="2065655"/>
                <a:ext cx="2011680" cy="1938020"/>
              </a:xfrm>
              <a:prstGeom prst="rect">
                <a:avLst/>
              </a:prstGeom>
              <a:noFill/>
            </p:spPr>
            <p:txBody>
              <a:bodyPr wrap="none" rtlCol="0">
                <a:spAutoFit/>
              </a:bodyPr>
              <a:lstStyle/>
              <a:p>
                <a:r>
                  <a:rPr lang="en-US" altLang="zh-CN" sz="12000" dirty="0">
                    <a:solidFill>
                      <a:schemeClr val="accent1"/>
                    </a:solidFill>
                    <a:latin typeface="汉仪文黑-75简" panose="00020600040101010101" charset="-122"/>
                    <a:ea typeface="汉仪文黑-55简" panose="00020600040101010101" charset="-122"/>
                    <a:cs typeface="思源宋体" panose="02020400000000000000" charset="-122"/>
                  </a:rPr>
                  <a:t>01</a:t>
                </a:r>
                <a:endParaRPr lang="en-US" altLang="zh-CN" sz="12000"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cxnSp>
          <p:nvCxnSpPr>
            <p:cNvPr id="44" name="直接连接符 43"/>
            <p:cNvCxnSpPr/>
            <p:nvPr/>
          </p:nvCxnSpPr>
          <p:spPr>
            <a:xfrm flipH="1">
              <a:off x="467216" y="4838947"/>
              <a:ext cx="6357681" cy="0"/>
            </a:xfrm>
            <a:prstGeom prst="line">
              <a:avLst/>
            </a:prstGeom>
            <a:ln w="28575">
              <a:solidFill>
                <a:srgbClr val="003461"/>
              </a:solidFill>
            </a:ln>
            <a:effectLst>
              <a:outerShdw blurRad="50800" dist="38100" dir="2700000" algn="tl"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gr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rcRect l="872" t="14678" r="3015" b="5156"/>
          <a:stretch>
            <a:fillRect/>
          </a:stretch>
        </p:blipFill>
        <p:spPr>
          <a:xfrm>
            <a:off x="4617017" y="1"/>
            <a:ext cx="7574984" cy="4212105"/>
          </a:xfrm>
          <a:custGeom>
            <a:avLst/>
            <a:gdLst>
              <a:gd name="connsiteX0" fmla="*/ 0 w 7574984"/>
              <a:gd name="connsiteY0" fmla="*/ 0 h 4212105"/>
              <a:gd name="connsiteX1" fmla="*/ 7574984 w 7574984"/>
              <a:gd name="connsiteY1" fmla="*/ 0 h 4212105"/>
              <a:gd name="connsiteX2" fmla="*/ 7574983 w 7574984"/>
              <a:gd name="connsiteY2" fmla="*/ 1510260 h 4212105"/>
              <a:gd name="connsiteX3" fmla="*/ 5159367 w 7574984"/>
              <a:gd name="connsiteY3" fmla="*/ 3976017 h 4212105"/>
              <a:gd name="connsiteX4" fmla="*/ 4047213 w 7574984"/>
              <a:gd name="connsiteY4" fmla="*/ 3987441 h 4212105"/>
              <a:gd name="connsiteX5" fmla="*/ 102222 w 7574984"/>
              <a:gd name="connsiteY5" fmla="*/ 122671 h 4212105"/>
              <a:gd name="connsiteX6" fmla="*/ 184 w 7574984"/>
              <a:gd name="connsiteY6" fmla="*/ 340 h 42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4984" h="4212105">
                <a:moveTo>
                  <a:pt x="0" y="0"/>
                </a:moveTo>
                <a:lnTo>
                  <a:pt x="7574984" y="0"/>
                </a:lnTo>
                <a:lnTo>
                  <a:pt x="7574983" y="1510260"/>
                </a:lnTo>
                <a:lnTo>
                  <a:pt x="5159367" y="3976017"/>
                </a:lnTo>
                <a:cubicBezTo>
                  <a:pt x="4855409" y="4286285"/>
                  <a:pt x="4357480" y="4291399"/>
                  <a:pt x="4047213" y="3987441"/>
                </a:cubicBezTo>
                <a:lnTo>
                  <a:pt x="102222" y="122671"/>
                </a:lnTo>
                <a:cubicBezTo>
                  <a:pt x="63439" y="84677"/>
                  <a:pt x="29424" y="43651"/>
                  <a:pt x="184" y="340"/>
                </a:cubicBezTo>
                <a:close/>
              </a:path>
            </a:pathLst>
          </a:custGeom>
        </p:spPr>
      </p:pic>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 y="98494"/>
            <a:ext cx="12192001" cy="744166"/>
            <a:chOff x="-1" y="98494"/>
            <a:chExt cx="12192001" cy="744166"/>
          </a:xfrm>
        </p:grpSpPr>
        <p:grpSp>
          <p:nvGrpSpPr>
            <p:cNvPr id="8" name="组合 7"/>
            <p:cNvGrpSpPr/>
            <p:nvPr/>
          </p:nvGrpSpPr>
          <p:grpSpPr>
            <a:xfrm>
              <a:off x="-1" y="770660"/>
              <a:ext cx="12192001" cy="72000"/>
              <a:chOff x="-1" y="758480"/>
              <a:chExt cx="12192001" cy="72000"/>
            </a:xfrm>
          </p:grpSpPr>
          <p:cxnSp>
            <p:nvCxnSpPr>
              <p:cNvPr id="6" name="直接连接符 5"/>
              <p:cNvCxnSpPr/>
              <p:nvPr/>
            </p:nvCxnSpPr>
            <p:spPr>
              <a:xfrm>
                <a:off x="-1" y="794480"/>
                <a:ext cx="121920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圆角 6"/>
              <p:cNvSpPr/>
              <p:nvPr/>
            </p:nvSpPr>
            <p:spPr>
              <a:xfrm>
                <a:off x="8259580" y="758480"/>
                <a:ext cx="3932420" cy="72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109111" y="155644"/>
              <a:ext cx="4263516" cy="582358"/>
              <a:chOff x="109111" y="155644"/>
              <a:chExt cx="4263516" cy="582358"/>
            </a:xfrm>
          </p:grpSpPr>
          <p:sp>
            <p:nvSpPr>
              <p:cNvPr id="9" name="文本框 8"/>
              <p:cNvSpPr txBox="1"/>
              <p:nvPr/>
            </p:nvSpPr>
            <p:spPr>
              <a:xfrm>
                <a:off x="887747" y="190083"/>
                <a:ext cx="3484880" cy="491490"/>
              </a:xfrm>
              <a:prstGeom prst="rect">
                <a:avLst/>
              </a:prstGeom>
              <a:noFill/>
            </p:spPr>
            <p:txBody>
              <a:bodyPr wrap="none" rtlCol="0">
                <a:spAutoFit/>
              </a:bodyPr>
              <a:lstStyle/>
              <a:p>
                <a:r>
                  <a:rPr lang="zh-CN" altLang="en-US" sz="2600" dirty="0">
                    <a:latin typeface="汉仪旗黑-60简" panose="00020600040101010101" charset="-122"/>
                    <a:ea typeface="汉仪旗黑-60简" panose="00020600040101010101" charset="-122"/>
                    <a:cs typeface="宋体" panose="02010600030101010101" pitchFamily="2" charset="-122"/>
                  </a:rPr>
                  <a:t>企业</a:t>
                </a:r>
                <a:r>
                  <a:rPr lang="zh-CN" altLang="zh-CN" sz="2600" dirty="0">
                    <a:latin typeface="汉仪旗黑-60简" panose="00020600040101010101" charset="-122"/>
                    <a:ea typeface="汉仪旗黑-60简" panose="00020600040101010101" charset="-122"/>
                    <a:cs typeface="宋体" panose="02010600030101010101" pitchFamily="2" charset="-122"/>
                  </a:rPr>
                  <a:t>借支管理规定</a:t>
                </a:r>
                <a:r>
                  <a:rPr lang="zh-CN" altLang="en-US" sz="2600" dirty="0">
                    <a:latin typeface="汉仪旗黑-60简" panose="00020600040101010101" charset="-122"/>
                    <a:ea typeface="汉仪旗黑-60简" panose="00020600040101010101" charset="-122"/>
                    <a:cs typeface="宋体" panose="02010600030101010101" pitchFamily="2" charset="-122"/>
                  </a:rPr>
                  <a:t>说明</a:t>
                </a:r>
                <a:endParaRPr lang="zh-CN" altLang="en-US" sz="2600" dirty="0">
                  <a:solidFill>
                    <a:schemeClr val="tx1">
                      <a:lumMod val="95000"/>
                      <a:lumOff val="5000"/>
                    </a:schemeClr>
                  </a:solidFill>
                  <a:latin typeface="汉仪旗黑-60简" panose="00020600040101010101" charset="-122"/>
                  <a:ea typeface="汉仪旗黑-60简" panose="00020600040101010101" charset="-122"/>
                  <a:cs typeface="+mn-ea"/>
                  <a:sym typeface="Segoe UI" panose="020B0502040204020203" pitchFamily="34" charset="0"/>
                </a:endParaRPr>
              </a:p>
            </p:txBody>
          </p:sp>
          <p:sp>
            <p:nvSpPr>
              <p:cNvPr id="14" name="文本框 13"/>
              <p:cNvSpPr txBox="1"/>
              <p:nvPr/>
            </p:nvSpPr>
            <p:spPr>
              <a:xfrm>
                <a:off x="109111" y="155644"/>
                <a:ext cx="781741" cy="582358"/>
              </a:xfrm>
              <a:prstGeom prst="rect">
                <a:avLst/>
              </a:prstGeom>
              <a:noFill/>
            </p:spPr>
            <p:txBody>
              <a:bodyPr wrap="none" rtlCol="0">
                <a:spAutoFit/>
              </a:bodyPr>
              <a:lstStyle/>
              <a:p>
                <a:r>
                  <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rPr>
                  <a:t>1.1</a:t>
                </a:r>
                <a:endPar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sp>
          <p:nvSpPr>
            <p:cNvPr id="16" name="文本框 15"/>
            <p:cNvSpPr txBox="1"/>
            <p:nvPr/>
          </p:nvSpPr>
          <p:spPr>
            <a:xfrm>
              <a:off x="11107622" y="98494"/>
              <a:ext cx="932180" cy="521970"/>
            </a:xfrm>
            <a:prstGeom prst="rect">
              <a:avLst/>
            </a:prstGeom>
            <a:noFill/>
          </p:spPr>
          <p:txBody>
            <a:bodyPr wrap="none" rtlCol="0">
              <a:spAutoFit/>
            </a:bodyPr>
            <a:lstStyle/>
            <a:p>
              <a:r>
                <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rPr>
                <a:t>logo</a:t>
              </a:r>
              <a:endPar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sp>
        <p:nvSpPr>
          <p:cNvPr id="19" name="矩形 18"/>
          <p:cNvSpPr/>
          <p:nvPr/>
        </p:nvSpPr>
        <p:spPr>
          <a:xfrm>
            <a:off x="674056" y="1467418"/>
            <a:ext cx="10843885" cy="4939030"/>
          </a:xfrm>
          <a:prstGeom prst="rect">
            <a:avLst/>
          </a:prstGeom>
        </p:spPr>
        <p:txBody>
          <a:bodyPr wrap="square">
            <a:spAutoFit/>
          </a:bodyPr>
          <a:lstStyle/>
          <a:p>
            <a:pPr marL="342900" indent="-342900">
              <a:lnSpc>
                <a:spcPct val="150000"/>
              </a:lnSpc>
              <a:buFont typeface="+mj-lt"/>
              <a:buAutoNum type="arabicPeriod"/>
            </a:pPr>
            <a:r>
              <a:rPr lang="zh-CN" altLang="zh-CN" sz="2100" b="1" dirty="0">
                <a:latin typeface="汉仪文黑-75简" panose="00020600040101010101" charset="-122"/>
                <a:ea typeface="汉仪文黑-55简" panose="00020600040101010101" charset="-122"/>
                <a:cs typeface="宋体" panose="02010600030101010101" pitchFamily="2" charset="-122"/>
              </a:rPr>
              <a:t>出差借款：</a:t>
            </a:r>
            <a:r>
              <a:rPr lang="zh-CN" altLang="zh-CN" sz="2100" dirty="0">
                <a:latin typeface="汉仪文黑-75简" panose="00020600040101010101" charset="-122"/>
                <a:ea typeface="汉仪文黑-55简" panose="00020600040101010101" charset="-122"/>
                <a:cs typeface="宋体" panose="02010600030101010101" pitchFamily="2" charset="-122"/>
              </a:rPr>
              <a:t>出差人员凭审批后的《出差申请表》按批准额度办理借款（借款金额</a:t>
            </a:r>
            <a:r>
              <a:rPr lang="zh-CN" altLang="zh-CN" sz="2100" dirty="0">
                <a:solidFill>
                  <a:srgbClr val="FF0000"/>
                </a:solidFill>
                <a:latin typeface="汉仪文黑-75简" panose="00020600040101010101" charset="-122"/>
                <a:ea typeface="汉仪文黑-55简" panose="00020600040101010101" charset="-122"/>
                <a:cs typeface="宋体" panose="02010600030101010101" pitchFamily="2" charset="-122"/>
              </a:rPr>
              <a:t>不可超出本人工资</a:t>
            </a:r>
            <a:r>
              <a:rPr lang="zh-CN" altLang="zh-CN" sz="2100" dirty="0">
                <a:latin typeface="汉仪文黑-75简" panose="00020600040101010101" charset="-122"/>
                <a:ea typeface="汉仪文黑-55简" panose="00020600040101010101" charset="-122"/>
                <a:cs typeface="宋体" panose="02010600030101010101" pitchFamily="2" charset="-122"/>
              </a:rPr>
              <a:t>，如超出需副总特批），出差返回后</a:t>
            </a:r>
            <a:r>
              <a:rPr lang="en-US" altLang="zh-CN" sz="2100" dirty="0">
                <a:solidFill>
                  <a:srgbClr val="FF0000"/>
                </a:solidFill>
                <a:latin typeface="汉仪文黑-75简" panose="00020600040101010101" charset="-122"/>
                <a:ea typeface="汉仪文黑-55简" panose="00020600040101010101" charset="-122"/>
                <a:cs typeface="宋体" panose="02010600030101010101" pitchFamily="2" charset="-122"/>
              </a:rPr>
              <a:t>3</a:t>
            </a:r>
            <a:r>
              <a:rPr lang="zh-CN" altLang="zh-CN" sz="2100" dirty="0">
                <a:solidFill>
                  <a:srgbClr val="FF0000"/>
                </a:solidFill>
                <a:latin typeface="汉仪文黑-75简" panose="00020600040101010101" charset="-122"/>
                <a:ea typeface="汉仪文黑-55简" panose="00020600040101010101" charset="-122"/>
                <a:cs typeface="宋体" panose="02010600030101010101" pitchFamily="2" charset="-122"/>
              </a:rPr>
              <a:t>个工作日内</a:t>
            </a:r>
            <a:r>
              <a:rPr lang="zh-CN" altLang="zh-CN" sz="2100" dirty="0">
                <a:latin typeface="汉仪文黑-75简" panose="00020600040101010101" charset="-122"/>
                <a:ea typeface="汉仪文黑-55简" panose="00020600040101010101" charset="-122"/>
                <a:cs typeface="宋体" panose="02010600030101010101" pitchFamily="2" charset="-122"/>
              </a:rPr>
              <a:t>办理报销还款手续。 </a:t>
            </a:r>
            <a:endParaRPr lang="zh-CN" altLang="zh-CN" sz="2100" dirty="0">
              <a:latin typeface="汉仪文黑-75简" panose="00020600040101010101" charset="-122"/>
              <a:ea typeface="汉仪文黑-55简" panose="00020600040101010101" charset="-122"/>
              <a:cs typeface="宋体" panose="02010600030101010101" pitchFamily="2" charset="-122"/>
            </a:endParaRPr>
          </a:p>
          <a:p>
            <a:pPr marL="342900" indent="-342900">
              <a:lnSpc>
                <a:spcPct val="150000"/>
              </a:lnSpc>
              <a:buFont typeface="+mj-lt"/>
              <a:buAutoNum type="arabicPeriod"/>
            </a:pPr>
            <a:r>
              <a:rPr lang="zh-CN" altLang="zh-CN" sz="2100" b="1" dirty="0">
                <a:latin typeface="汉仪文黑-75简" panose="00020600040101010101" charset="-122"/>
                <a:ea typeface="汉仪文黑-55简" panose="00020600040101010101" charset="-122"/>
                <a:cs typeface="宋体" panose="02010600030101010101" pitchFamily="2" charset="-122"/>
              </a:rPr>
              <a:t>其他临时借款</a:t>
            </a:r>
            <a:r>
              <a:rPr lang="zh-CN" altLang="en-US" sz="2100" b="1" dirty="0">
                <a:latin typeface="汉仪文黑-75简" panose="00020600040101010101" charset="-122"/>
                <a:ea typeface="汉仪文黑-55简" panose="00020600040101010101" charset="-122"/>
                <a:cs typeface="宋体" panose="02010600030101010101" pitchFamily="2" charset="-122"/>
              </a:rPr>
              <a:t>：</a:t>
            </a:r>
            <a:r>
              <a:rPr lang="zh-CN" altLang="zh-CN" sz="2100" dirty="0">
                <a:latin typeface="汉仪文黑-75简" panose="00020600040101010101" charset="-122"/>
                <a:ea typeface="汉仪文黑-55简" panose="00020600040101010101" charset="-122"/>
                <a:cs typeface="宋体" panose="02010600030101010101" pitchFamily="2" charset="-122"/>
              </a:rPr>
              <a:t>如</a:t>
            </a:r>
            <a:r>
              <a:rPr lang="zh-CN" altLang="en-US" sz="2100" dirty="0">
                <a:latin typeface="汉仪文黑-75简" panose="00020600040101010101" charset="-122"/>
                <a:ea typeface="汉仪文黑-55简" panose="00020600040101010101" charset="-122"/>
                <a:cs typeface="宋体" panose="02010600030101010101" pitchFamily="2" charset="-122"/>
              </a:rPr>
              <a:t>业务招待费、出差差旅费</a:t>
            </a:r>
            <a:r>
              <a:rPr lang="zh-CN" altLang="zh-CN" sz="2100" dirty="0">
                <a:latin typeface="汉仪文黑-75简" panose="00020600040101010101" charset="-122"/>
                <a:ea typeface="汉仪文黑-55简" panose="00020600040101010101" charset="-122"/>
                <a:cs typeface="宋体" panose="02010600030101010101" pitchFamily="2" charset="-122"/>
              </a:rPr>
              <a:t>等，借款人员应及时报帐，除周转金外其他借款原则上</a:t>
            </a:r>
            <a:r>
              <a:rPr lang="zh-CN" altLang="zh-CN" sz="2100" dirty="0">
                <a:solidFill>
                  <a:srgbClr val="FF0000"/>
                </a:solidFill>
                <a:latin typeface="汉仪文黑-75简" panose="00020600040101010101" charset="-122"/>
                <a:ea typeface="汉仪文黑-55简" panose="00020600040101010101" charset="-122"/>
                <a:cs typeface="宋体" panose="02010600030101010101" pitchFamily="2" charset="-122"/>
              </a:rPr>
              <a:t>不允许跨月借支</a:t>
            </a:r>
            <a:r>
              <a:rPr lang="zh-CN" altLang="zh-CN" sz="2100" dirty="0">
                <a:latin typeface="汉仪文黑-75简" panose="00020600040101010101" charset="-122"/>
                <a:ea typeface="汉仪文黑-55简" panose="00020600040101010101" charset="-122"/>
                <a:cs typeface="宋体" panose="02010600030101010101" pitchFamily="2" charset="-122"/>
              </a:rPr>
              <a:t>。</a:t>
            </a:r>
            <a:r>
              <a:rPr lang="en-US" altLang="zh-CN" sz="2100" dirty="0">
                <a:latin typeface="汉仪文黑-75简" panose="00020600040101010101" charset="-122"/>
                <a:ea typeface="汉仪文黑-55简" panose="00020600040101010101" charset="-122"/>
                <a:cs typeface="宋体" panose="02010600030101010101" pitchFamily="2" charset="-122"/>
              </a:rPr>
              <a:t> </a:t>
            </a:r>
            <a:endParaRPr lang="zh-CN" altLang="zh-CN" sz="2100" dirty="0">
              <a:latin typeface="汉仪文黑-75简" panose="00020600040101010101" charset="-122"/>
              <a:ea typeface="汉仪文黑-55简" panose="00020600040101010101" charset="-122"/>
              <a:cs typeface="宋体" panose="02010600030101010101" pitchFamily="2" charset="-122"/>
            </a:endParaRPr>
          </a:p>
          <a:p>
            <a:pPr marL="342900" indent="-342900">
              <a:lnSpc>
                <a:spcPct val="150000"/>
              </a:lnSpc>
              <a:buFont typeface="+mj-lt"/>
              <a:buAutoNum type="arabicPeriod"/>
            </a:pPr>
            <a:r>
              <a:rPr lang="zh-CN" altLang="en-US" sz="2100" b="1" kern="100" dirty="0">
                <a:latin typeface="汉仪文黑-75简" panose="00020600040101010101" charset="-122"/>
                <a:ea typeface="汉仪文黑-55简" panose="00020600040101010101" charset="-122"/>
                <a:cs typeface="Times New Roman" panose="02020603050405020304" pitchFamily="18" charset="0"/>
              </a:rPr>
              <a:t>借款金额说明：</a:t>
            </a:r>
            <a:r>
              <a:rPr lang="zh-CN" altLang="zh-CN" sz="2100" kern="100" dirty="0">
                <a:latin typeface="汉仪文黑-75简" panose="00020600040101010101" charset="-122"/>
                <a:ea typeface="汉仪文黑-55简" panose="00020600040101010101" charset="-122"/>
                <a:cs typeface="Times New Roman" panose="02020603050405020304" pitchFamily="18" charset="0"/>
              </a:rPr>
              <a:t>各项借款金额超过</a:t>
            </a:r>
            <a:r>
              <a:rPr lang="en-US" altLang="zh-CN" sz="2100" kern="100" dirty="0">
                <a:solidFill>
                  <a:srgbClr val="FF0000"/>
                </a:solidFill>
                <a:latin typeface="汉仪文黑-75简" panose="00020600040101010101" charset="-122"/>
                <a:ea typeface="汉仪文黑-55简" panose="00020600040101010101" charset="-122"/>
                <a:cs typeface="Times New Roman" panose="02020603050405020304" pitchFamily="18" charset="0"/>
              </a:rPr>
              <a:t>50,000</a:t>
            </a:r>
            <a:r>
              <a:rPr lang="zh-CN" altLang="zh-CN" sz="2100" kern="100" dirty="0">
                <a:solidFill>
                  <a:srgbClr val="FF0000"/>
                </a:solidFill>
                <a:latin typeface="汉仪文黑-75简" panose="00020600040101010101" charset="-122"/>
                <a:ea typeface="汉仪文黑-55简" panose="00020600040101010101" charset="-122"/>
                <a:cs typeface="Times New Roman" panose="02020603050405020304" pitchFamily="18" charset="0"/>
              </a:rPr>
              <a:t>元</a:t>
            </a:r>
            <a:r>
              <a:rPr lang="zh-CN" altLang="zh-CN" sz="2100" kern="100" dirty="0">
                <a:latin typeface="汉仪文黑-75简" panose="00020600040101010101" charset="-122"/>
                <a:ea typeface="汉仪文黑-55简" panose="00020600040101010101" charset="-122"/>
                <a:cs typeface="Times New Roman" panose="02020603050405020304" pitchFamily="18" charset="0"/>
              </a:rPr>
              <a:t>应提前一天通知财务部备款。</a:t>
            </a:r>
            <a:endParaRPr lang="en-US" altLang="zh-CN" sz="2100" kern="100" dirty="0">
              <a:latin typeface="汉仪文黑-75简" panose="00020600040101010101" charset="-122"/>
              <a:ea typeface="汉仪文黑-55简" panose="00020600040101010101" charset="-122"/>
              <a:cs typeface="Times New Roman" panose="02020603050405020304" pitchFamily="18" charset="0"/>
            </a:endParaRPr>
          </a:p>
          <a:p>
            <a:pPr marL="342900" indent="-342900">
              <a:lnSpc>
                <a:spcPct val="150000"/>
              </a:lnSpc>
              <a:buFont typeface="+mj-lt"/>
              <a:buAutoNum type="arabicPeriod"/>
            </a:pPr>
            <a:r>
              <a:rPr lang="zh-CN" altLang="zh-CN" sz="2100" b="1" dirty="0">
                <a:latin typeface="汉仪文黑-75简" panose="00020600040101010101" charset="-122"/>
                <a:ea typeface="汉仪文黑-55简" panose="00020600040101010101" charset="-122"/>
              </a:rPr>
              <a:t>借款销账规定：</a:t>
            </a:r>
            <a:r>
              <a:rPr lang="zh-CN" altLang="zh-CN" sz="2100" dirty="0">
                <a:latin typeface="汉仪文黑-75简" panose="00020600040101010101" charset="-122"/>
                <a:ea typeface="汉仪文黑-55简" panose="00020600040101010101" charset="-122"/>
              </a:rPr>
              <a:t>借款销帐时应以借款申请单为依据，据实报销，超出申请单范围使用的，须按《报销流程审批》，否则财务人员有权</a:t>
            </a:r>
            <a:r>
              <a:rPr lang="zh-CN" altLang="zh-CN" sz="2100" dirty="0">
                <a:solidFill>
                  <a:srgbClr val="FF0000"/>
                </a:solidFill>
                <a:latin typeface="汉仪文黑-75简" panose="00020600040101010101" charset="-122"/>
                <a:ea typeface="汉仪文黑-55简" panose="00020600040101010101" charset="-122"/>
              </a:rPr>
              <a:t>拒绝销帐</a:t>
            </a:r>
            <a:r>
              <a:rPr lang="zh-CN" altLang="zh-CN" sz="2100" dirty="0">
                <a:latin typeface="汉仪文黑-75简" panose="00020600040101010101" charset="-122"/>
                <a:ea typeface="汉仪文黑-55简" panose="00020600040101010101" charset="-122"/>
              </a:rPr>
              <a:t>。</a:t>
            </a:r>
            <a:endParaRPr lang="zh-CN" altLang="zh-CN" sz="2100" dirty="0">
              <a:latin typeface="汉仪文黑-75简" panose="00020600040101010101" charset="-122"/>
              <a:ea typeface="汉仪文黑-55简" panose="00020600040101010101" charset="-122"/>
            </a:endParaRPr>
          </a:p>
          <a:p>
            <a:pPr marL="342900" indent="-342900">
              <a:lnSpc>
                <a:spcPct val="150000"/>
              </a:lnSpc>
              <a:buFont typeface="+mj-lt"/>
              <a:buAutoNum type="arabicPeriod"/>
            </a:pPr>
            <a:r>
              <a:rPr lang="zh-CN" altLang="zh-CN" sz="2100" b="1" dirty="0">
                <a:latin typeface="汉仪文黑-75简" panose="00020600040101010101" charset="-122"/>
                <a:ea typeface="汉仪文黑-55简" panose="00020600040101010101" charset="-122"/>
              </a:rPr>
              <a:t>借款未还者</a:t>
            </a:r>
            <a:r>
              <a:rPr lang="zh-CN" altLang="en-US" sz="2100" b="1" dirty="0">
                <a:latin typeface="汉仪文黑-75简" panose="00020600040101010101" charset="-122"/>
                <a:ea typeface="汉仪文黑-55简" panose="00020600040101010101" charset="-122"/>
              </a:rPr>
              <a:t>：</a:t>
            </a:r>
            <a:r>
              <a:rPr lang="zh-CN" altLang="zh-CN" sz="2100" dirty="0">
                <a:latin typeface="汉仪文黑-75简" panose="00020600040101010101" charset="-122"/>
                <a:ea typeface="汉仪文黑-55简" panose="00020600040101010101" charset="-122"/>
              </a:rPr>
              <a:t>原则上</a:t>
            </a:r>
            <a:r>
              <a:rPr lang="zh-CN" altLang="zh-CN" sz="2100" dirty="0">
                <a:solidFill>
                  <a:srgbClr val="FF0000"/>
                </a:solidFill>
                <a:latin typeface="汉仪文黑-75简" panose="00020600040101010101" charset="-122"/>
                <a:ea typeface="汉仪文黑-55简" panose="00020600040101010101" charset="-122"/>
              </a:rPr>
              <a:t>不得再次借款</a:t>
            </a:r>
            <a:r>
              <a:rPr lang="zh-CN" altLang="zh-CN" sz="2100" dirty="0">
                <a:latin typeface="汉仪文黑-75简" panose="00020600040101010101" charset="-122"/>
                <a:ea typeface="汉仪文黑-55简" panose="00020600040101010101" charset="-122"/>
              </a:rPr>
              <a:t>，逾期未还借支者转为个人借款从工资中扣回。</a:t>
            </a:r>
            <a:endParaRPr lang="zh-CN" altLang="zh-CN" sz="2100" dirty="0">
              <a:latin typeface="汉仪文黑-75简" panose="00020600040101010101" charset="-122"/>
              <a:ea typeface="汉仪文黑-55简" panose="00020600040101010101" charset="-122"/>
            </a:endParaRPr>
          </a:p>
          <a:p>
            <a:pPr marL="342900" indent="-342900">
              <a:lnSpc>
                <a:spcPct val="150000"/>
              </a:lnSpc>
              <a:buFont typeface="+mj-lt"/>
              <a:buAutoNum type="arabicPeriod"/>
            </a:pPr>
            <a:r>
              <a:rPr lang="zh-CN" altLang="zh-CN" sz="2100" b="1" dirty="0">
                <a:latin typeface="汉仪文黑-75简" panose="00020600040101010101" charset="-122"/>
                <a:ea typeface="汉仪文黑-55简" panose="00020600040101010101" charset="-122"/>
              </a:rPr>
              <a:t>员工私人借款的额度</a:t>
            </a:r>
            <a:r>
              <a:rPr lang="zh-CN" altLang="en-US" sz="2100" b="1" dirty="0">
                <a:latin typeface="汉仪文黑-75简" panose="00020600040101010101" charset="-122"/>
                <a:ea typeface="汉仪文黑-55简" panose="00020600040101010101" charset="-122"/>
              </a:rPr>
              <a:t>：</a:t>
            </a:r>
            <a:r>
              <a:rPr lang="zh-CN" altLang="zh-CN" sz="2100" dirty="0">
                <a:latin typeface="汉仪文黑-75简" panose="00020600040101010101" charset="-122"/>
                <a:ea typeface="汉仪文黑-55简" panose="00020600040101010101" charset="-122"/>
              </a:rPr>
              <a:t>不得超过本人当月</a:t>
            </a:r>
            <a:r>
              <a:rPr lang="zh-CN" altLang="zh-CN" sz="2100" dirty="0">
                <a:solidFill>
                  <a:srgbClr val="FF0000"/>
                </a:solidFill>
                <a:latin typeface="汉仪文黑-75简" panose="00020600040101010101" charset="-122"/>
                <a:ea typeface="汉仪文黑-55简" panose="00020600040101010101" charset="-122"/>
              </a:rPr>
              <a:t>工资</a:t>
            </a:r>
            <a:r>
              <a:rPr lang="en-US" altLang="zh-CN" sz="2100" dirty="0">
                <a:solidFill>
                  <a:srgbClr val="FF0000"/>
                </a:solidFill>
                <a:latin typeface="汉仪文黑-75简" panose="00020600040101010101" charset="-122"/>
                <a:ea typeface="汉仪文黑-55简" panose="00020600040101010101" charset="-122"/>
              </a:rPr>
              <a:t>50%</a:t>
            </a:r>
            <a:r>
              <a:rPr lang="zh-CN" altLang="zh-CN" sz="2100" dirty="0">
                <a:latin typeface="汉仪文黑-75简" panose="00020600040101010101" charset="-122"/>
                <a:ea typeface="汉仪文黑-55简" panose="00020600040101010101" charset="-122"/>
              </a:rPr>
              <a:t>，返款日为下次发放工资之前，否则将在发放工资时扣除借款。</a:t>
            </a:r>
            <a:endParaRPr lang="zh-CN" altLang="zh-CN" sz="2100" dirty="0">
              <a:latin typeface="汉仪文黑-75简" panose="00020600040101010101" charset="-122"/>
              <a:ea typeface="汉仪文黑-55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p:cNvSpPr/>
          <p:nvPr/>
        </p:nvSpPr>
        <p:spPr>
          <a:xfrm>
            <a:off x="8129716" y="1764517"/>
            <a:ext cx="3600450" cy="4338320"/>
          </a:xfrm>
          <a:prstGeom prst="rect">
            <a:avLst/>
          </a:prstGeom>
        </p:spPr>
        <p:txBody>
          <a:bodyPr wrap="square">
            <a:spAutoFit/>
          </a:bodyPr>
          <a:lstStyle/>
          <a:p>
            <a:pPr marL="457200" indent="-457200">
              <a:lnSpc>
                <a:spcPct val="150000"/>
              </a:lnSpc>
              <a:buFont typeface="+mj-lt"/>
              <a:buAutoNum type="arabicPeriod"/>
            </a:pPr>
            <a:r>
              <a:rPr lang="zh-CN" altLang="zh-CN" sz="2300" dirty="0">
                <a:latin typeface="汉仪文黑-75简" panose="00020600040101010101" charset="-122"/>
                <a:ea typeface="汉仪文黑-55简" panose="00020600040101010101" charset="-122"/>
              </a:rPr>
              <a:t>借款人按规定填写《借款单》，注明借款事由、借款金额（</a:t>
            </a:r>
            <a:r>
              <a:rPr lang="zh-CN" altLang="zh-CN" sz="2300" dirty="0">
                <a:solidFill>
                  <a:srgbClr val="FF0000"/>
                </a:solidFill>
                <a:latin typeface="汉仪文黑-75简" panose="00020600040101010101" charset="-122"/>
                <a:ea typeface="汉仪文黑-55简" panose="00020600040101010101" charset="-122"/>
              </a:rPr>
              <a:t>大小写须完全一致，不得涂改</a:t>
            </a:r>
            <a:r>
              <a:rPr lang="zh-CN" altLang="zh-CN" sz="2300" dirty="0">
                <a:latin typeface="汉仪文黑-75简" panose="00020600040101010101" charset="-122"/>
                <a:ea typeface="汉仪文黑-55简" panose="00020600040101010101" charset="-122"/>
              </a:rPr>
              <a:t>）、支票或现金。 </a:t>
            </a:r>
            <a:endParaRPr lang="zh-CN" altLang="zh-CN" sz="2300" dirty="0">
              <a:latin typeface="汉仪文黑-75简" panose="00020600040101010101" charset="-122"/>
              <a:ea typeface="汉仪文黑-55简" panose="00020600040101010101" charset="-122"/>
            </a:endParaRPr>
          </a:p>
          <a:p>
            <a:pPr marL="457200" indent="-457200">
              <a:lnSpc>
                <a:spcPct val="150000"/>
              </a:lnSpc>
              <a:buFont typeface="+mj-lt"/>
              <a:buAutoNum type="arabicPeriod"/>
            </a:pPr>
            <a:r>
              <a:rPr lang="zh-CN" altLang="zh-CN" sz="2300" dirty="0">
                <a:latin typeface="汉仪文黑-75简" panose="00020600040101010101" charset="-122"/>
                <a:ea typeface="汉仪文黑-55简" panose="00020600040101010101" charset="-122"/>
              </a:rPr>
              <a:t>财务付款：借款凭审批后的借款单到财务部办理领款手续。</a:t>
            </a:r>
            <a:r>
              <a:rPr lang="en-US" altLang="zh-CN" sz="2300" dirty="0">
                <a:latin typeface="汉仪文黑-75简" panose="00020600040101010101" charset="-122"/>
                <a:ea typeface="汉仪文黑-55简" panose="00020600040101010101" charset="-122"/>
              </a:rPr>
              <a:t> </a:t>
            </a:r>
            <a:endParaRPr lang="zh-CN" altLang="zh-CN" sz="2300" dirty="0">
              <a:latin typeface="汉仪文黑-75简" panose="00020600040101010101" charset="-122"/>
              <a:ea typeface="汉仪文黑-55简" panose="00020600040101010101" charset="-122"/>
            </a:endParaRPr>
          </a:p>
        </p:txBody>
      </p:sp>
      <p:pic>
        <p:nvPicPr>
          <p:cNvPr id="17" name="图形"/>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4839" y="1734537"/>
            <a:ext cx="7574995" cy="4420796"/>
          </a:xfrm>
          <a:prstGeom prst="rect">
            <a:avLst/>
          </a:prstGeom>
          <a:ln>
            <a:solidFill>
              <a:schemeClr val="tx1"/>
            </a:solidFill>
          </a:ln>
        </p:spPr>
      </p:pic>
      <p:grpSp>
        <p:nvGrpSpPr>
          <p:cNvPr id="12" name="组合 11"/>
          <p:cNvGrpSpPr/>
          <p:nvPr/>
        </p:nvGrpSpPr>
        <p:grpSpPr>
          <a:xfrm>
            <a:off x="-1" y="98494"/>
            <a:ext cx="12192001" cy="744166"/>
            <a:chOff x="-1" y="98494"/>
            <a:chExt cx="12192001" cy="744166"/>
          </a:xfrm>
        </p:grpSpPr>
        <p:grpSp>
          <p:nvGrpSpPr>
            <p:cNvPr id="13" name="组合 12"/>
            <p:cNvGrpSpPr/>
            <p:nvPr/>
          </p:nvGrpSpPr>
          <p:grpSpPr>
            <a:xfrm>
              <a:off x="-1" y="770660"/>
              <a:ext cx="12192001" cy="72000"/>
              <a:chOff x="-1" y="758480"/>
              <a:chExt cx="12192001" cy="72000"/>
            </a:xfrm>
          </p:grpSpPr>
          <p:cxnSp>
            <p:nvCxnSpPr>
              <p:cNvPr id="24" name="直接连接符 23"/>
              <p:cNvCxnSpPr/>
              <p:nvPr/>
            </p:nvCxnSpPr>
            <p:spPr>
              <a:xfrm>
                <a:off x="-1" y="794480"/>
                <a:ext cx="121920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矩形: 圆角 24"/>
              <p:cNvSpPr/>
              <p:nvPr/>
            </p:nvSpPr>
            <p:spPr>
              <a:xfrm>
                <a:off x="8259580" y="758480"/>
                <a:ext cx="3932420" cy="72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09111" y="155644"/>
              <a:ext cx="4263516" cy="584775"/>
              <a:chOff x="109111" y="155644"/>
              <a:chExt cx="4263516" cy="584775"/>
            </a:xfrm>
          </p:grpSpPr>
          <p:sp>
            <p:nvSpPr>
              <p:cNvPr id="22" name="文本框 21"/>
              <p:cNvSpPr txBox="1"/>
              <p:nvPr/>
            </p:nvSpPr>
            <p:spPr>
              <a:xfrm>
                <a:off x="887747" y="190083"/>
                <a:ext cx="3484880" cy="491490"/>
              </a:xfrm>
              <a:prstGeom prst="rect">
                <a:avLst/>
              </a:prstGeom>
              <a:noFill/>
            </p:spPr>
            <p:txBody>
              <a:bodyPr wrap="none" rtlCol="0">
                <a:spAutoFit/>
              </a:bodyPr>
              <a:lstStyle/>
              <a:p>
                <a:pPr lvl="0"/>
                <a:r>
                  <a:rPr lang="zh-CN" altLang="en-US" sz="2600" dirty="0">
                    <a:latin typeface="汉仪旗黑-60简" panose="00020600040101010101" charset="-122"/>
                    <a:ea typeface="汉仪旗黑-60简" panose="00020600040101010101" charset="-122"/>
                    <a:cs typeface="宋体" panose="02010600030101010101" pitchFamily="2" charset="-122"/>
                    <a:sym typeface="Segoe UI" panose="020B0502040204020203" pitchFamily="34" charset="0"/>
                  </a:rPr>
                  <a:t>借款流程及借款单填写</a:t>
                </a:r>
                <a:endParaRPr lang="zh-CN" altLang="en-US" sz="2600" dirty="0">
                  <a:latin typeface="汉仪旗黑-60简" panose="00020600040101010101" charset="-122"/>
                  <a:ea typeface="汉仪旗黑-60简" panose="00020600040101010101" charset="-122"/>
                  <a:cs typeface="宋体" panose="02010600030101010101" pitchFamily="2" charset="-122"/>
                  <a:sym typeface="Segoe UI" panose="020B0502040204020203" pitchFamily="34" charset="0"/>
                </a:endParaRPr>
              </a:p>
            </p:txBody>
          </p:sp>
          <p:sp>
            <p:nvSpPr>
              <p:cNvPr id="23" name="文本框 22"/>
              <p:cNvSpPr txBox="1"/>
              <p:nvPr/>
            </p:nvSpPr>
            <p:spPr>
              <a:xfrm>
                <a:off x="109111" y="155644"/>
                <a:ext cx="808235" cy="584775"/>
              </a:xfrm>
              <a:prstGeom prst="rect">
                <a:avLst/>
              </a:prstGeom>
              <a:noFill/>
            </p:spPr>
            <p:txBody>
              <a:bodyPr wrap="none" rtlCol="0">
                <a:spAutoFit/>
              </a:bodyPr>
              <a:lstStyle/>
              <a:p>
                <a:r>
                  <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rPr>
                  <a:t>1.2</a:t>
                </a:r>
                <a:endPar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sp>
          <p:nvSpPr>
            <p:cNvPr id="21" name="文本框 20"/>
            <p:cNvSpPr txBox="1"/>
            <p:nvPr/>
          </p:nvSpPr>
          <p:spPr>
            <a:xfrm>
              <a:off x="11107622" y="98494"/>
              <a:ext cx="932180" cy="521970"/>
            </a:xfrm>
            <a:prstGeom prst="rect">
              <a:avLst/>
            </a:prstGeom>
            <a:noFill/>
          </p:spPr>
          <p:txBody>
            <a:bodyPr wrap="none" rtlCol="0">
              <a:spAutoFit/>
            </a:bodyPr>
            <a:lstStyle/>
            <a:p>
              <a:r>
                <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rPr>
                <a:t>logo</a:t>
              </a:r>
              <a:endPar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36542" y="0"/>
            <a:ext cx="7555458" cy="6858001"/>
            <a:chOff x="4636542" y="0"/>
            <a:chExt cx="7555458" cy="6858001"/>
          </a:xfrm>
        </p:grpSpPr>
        <p:grpSp>
          <p:nvGrpSpPr>
            <p:cNvPr id="33" name="图形 4"/>
            <p:cNvGrpSpPr/>
            <p:nvPr/>
          </p:nvGrpSpPr>
          <p:grpSpPr>
            <a:xfrm>
              <a:off x="7705226" y="4468758"/>
              <a:ext cx="896005" cy="1456233"/>
              <a:chOff x="5817582" y="5397911"/>
              <a:chExt cx="841203" cy="1367165"/>
            </a:xfrm>
          </p:grpSpPr>
          <p:sp>
            <p:nvSpPr>
              <p:cNvPr id="34" name="任意多边形: 形状 33"/>
              <p:cNvSpPr/>
              <p:nvPr/>
            </p:nvSpPr>
            <p:spPr>
              <a:xfrm>
                <a:off x="5817582" y="6418513"/>
                <a:ext cx="346563" cy="346563"/>
              </a:xfrm>
              <a:custGeom>
                <a:avLst/>
                <a:gdLst>
                  <a:gd name="connsiteX0" fmla="*/ 225293 w 450586"/>
                  <a:gd name="connsiteY0" fmla="*/ 450586 h 450586"/>
                  <a:gd name="connsiteX1" fmla="*/ 0 w 450586"/>
                  <a:gd name="connsiteY1" fmla="*/ 225293 h 450586"/>
                  <a:gd name="connsiteX2" fmla="*/ 225293 w 450586"/>
                  <a:gd name="connsiteY2" fmla="*/ 0 h 450586"/>
                  <a:gd name="connsiteX3" fmla="*/ 450587 w 450586"/>
                  <a:gd name="connsiteY3" fmla="*/ 225293 h 450586"/>
                  <a:gd name="connsiteX4" fmla="*/ 225293 w 450586"/>
                  <a:gd name="connsiteY4" fmla="*/ 450586 h 450586"/>
                  <a:gd name="connsiteX5" fmla="*/ 225293 w 450586"/>
                  <a:gd name="connsiteY5" fmla="*/ 6899 h 450586"/>
                  <a:gd name="connsiteX6" fmla="*/ 6899 w 450586"/>
                  <a:gd name="connsiteY6" fmla="*/ 225293 h 450586"/>
                  <a:gd name="connsiteX7" fmla="*/ 225293 w 450586"/>
                  <a:gd name="connsiteY7" fmla="*/ 443688 h 450586"/>
                  <a:gd name="connsiteX8" fmla="*/ 443688 w 450586"/>
                  <a:gd name="connsiteY8" fmla="*/ 225293 h 450586"/>
                  <a:gd name="connsiteX9" fmla="*/ 225293 w 450586"/>
                  <a:gd name="connsiteY9" fmla="*/ 6899 h 45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586" h="450586">
                    <a:moveTo>
                      <a:pt x="225293" y="450586"/>
                    </a:moveTo>
                    <a:cubicBezTo>
                      <a:pt x="101108" y="450586"/>
                      <a:pt x="0" y="349478"/>
                      <a:pt x="0" y="225293"/>
                    </a:cubicBezTo>
                    <a:cubicBezTo>
                      <a:pt x="0" y="101108"/>
                      <a:pt x="101108" y="0"/>
                      <a:pt x="225293" y="0"/>
                    </a:cubicBezTo>
                    <a:cubicBezTo>
                      <a:pt x="349478" y="0"/>
                      <a:pt x="450587" y="101108"/>
                      <a:pt x="450587" y="225293"/>
                    </a:cubicBezTo>
                    <a:cubicBezTo>
                      <a:pt x="450587" y="349478"/>
                      <a:pt x="349478" y="450586"/>
                      <a:pt x="225293" y="450586"/>
                    </a:cubicBezTo>
                    <a:close/>
                    <a:moveTo>
                      <a:pt x="225293" y="6899"/>
                    </a:moveTo>
                    <a:cubicBezTo>
                      <a:pt x="104915" y="6899"/>
                      <a:pt x="6899" y="104914"/>
                      <a:pt x="6899" y="225293"/>
                    </a:cubicBezTo>
                    <a:cubicBezTo>
                      <a:pt x="6899" y="345672"/>
                      <a:pt x="104915" y="443688"/>
                      <a:pt x="225293" y="443688"/>
                    </a:cubicBezTo>
                    <a:cubicBezTo>
                      <a:pt x="345672" y="443688"/>
                      <a:pt x="443688" y="345672"/>
                      <a:pt x="443688" y="225293"/>
                    </a:cubicBezTo>
                    <a:cubicBezTo>
                      <a:pt x="443926" y="104914"/>
                      <a:pt x="345910" y="6899"/>
                      <a:pt x="225293" y="6899"/>
                    </a:cubicBezTo>
                    <a:close/>
                  </a:path>
                </a:pathLst>
              </a:custGeom>
              <a:solidFill>
                <a:srgbClr val="4D4D4D"/>
              </a:solidFill>
              <a:ln w="23785" cap="flat">
                <a:solidFill>
                  <a:schemeClr val="accent3"/>
                </a:solidFill>
                <a:prstDash val="solid"/>
                <a:miter/>
              </a:ln>
            </p:spPr>
            <p:txBody>
              <a:bodyPr rtlCol="0" anchor="ctr"/>
              <a:lstStyle/>
              <a:p>
                <a:endParaRPr lang="zh-CN" altLang="en-US"/>
              </a:p>
            </p:txBody>
          </p:sp>
          <p:sp>
            <p:nvSpPr>
              <p:cNvPr id="36" name="任意多边形: 形状 35"/>
              <p:cNvSpPr/>
              <p:nvPr/>
            </p:nvSpPr>
            <p:spPr>
              <a:xfrm>
                <a:off x="5938853" y="5397911"/>
                <a:ext cx="719932" cy="720124"/>
              </a:xfrm>
              <a:custGeom>
                <a:avLst/>
                <a:gdLst>
                  <a:gd name="connsiteX0" fmla="*/ 714916 w 719932"/>
                  <a:gd name="connsiteY0" fmla="*/ 299251 h 720124"/>
                  <a:gd name="connsiteX1" fmla="*/ 299063 w 719932"/>
                  <a:gd name="connsiteY1" fmla="*/ 715104 h 720124"/>
                  <a:gd name="connsiteX2" fmla="*/ 5016 w 719932"/>
                  <a:gd name="connsiteY2" fmla="*/ 421057 h 720124"/>
                  <a:gd name="connsiteX3" fmla="*/ 420869 w 719932"/>
                  <a:gd name="connsiteY3" fmla="*/ 4966 h 720124"/>
                  <a:gd name="connsiteX4" fmla="*/ 714916 w 719932"/>
                  <a:gd name="connsiteY4" fmla="*/ 299251 h 72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932" h="720124">
                    <a:moveTo>
                      <a:pt x="714916" y="299251"/>
                    </a:moveTo>
                    <a:cubicBezTo>
                      <a:pt x="755359" y="545718"/>
                      <a:pt x="545292" y="755548"/>
                      <a:pt x="299063" y="715104"/>
                    </a:cubicBezTo>
                    <a:cubicBezTo>
                      <a:pt x="149898" y="690601"/>
                      <a:pt x="29520" y="570221"/>
                      <a:pt x="5016" y="421057"/>
                    </a:cubicBezTo>
                    <a:cubicBezTo>
                      <a:pt x="-35428" y="174591"/>
                      <a:pt x="174640" y="-35240"/>
                      <a:pt x="420869" y="4966"/>
                    </a:cubicBezTo>
                    <a:cubicBezTo>
                      <a:pt x="570271" y="29708"/>
                      <a:pt x="690650" y="150086"/>
                      <a:pt x="714916" y="299251"/>
                    </a:cubicBezTo>
                    <a:close/>
                  </a:path>
                </a:pathLst>
              </a:custGeom>
              <a:solidFill>
                <a:srgbClr val="F7A31D"/>
              </a:solidFill>
              <a:ln w="23785" cap="flat">
                <a:noFill/>
                <a:prstDash val="solid"/>
                <a:miter/>
              </a:ln>
            </p:spPr>
            <p:txBody>
              <a:bodyPr rtlCol="0" anchor="ctr"/>
              <a:lstStyle/>
              <a:p>
                <a:endParaRPr lang="zh-CN" altLang="en-US"/>
              </a:p>
            </p:txBody>
          </p:sp>
        </p:grpSp>
        <p:sp>
          <p:nvSpPr>
            <p:cNvPr id="99" name="任意多边形: 形状 98"/>
            <p:cNvSpPr/>
            <p:nvPr/>
          </p:nvSpPr>
          <p:spPr>
            <a:xfrm>
              <a:off x="4805555" y="1"/>
              <a:ext cx="5139647" cy="3961260"/>
            </a:xfrm>
            <a:custGeom>
              <a:avLst/>
              <a:gdLst>
                <a:gd name="connsiteX0" fmla="*/ 319051 w 4825290"/>
                <a:gd name="connsiteY0" fmla="*/ 0 h 3718977"/>
                <a:gd name="connsiteX1" fmla="*/ 2877859 w 4825290"/>
                <a:gd name="connsiteY1" fmla="*/ 0 h 3718977"/>
                <a:gd name="connsiteX2" fmla="*/ 4702754 w 4825290"/>
                <a:gd name="connsiteY2" fmla="*/ 1824894 h 3718977"/>
                <a:gd name="connsiteX3" fmla="*/ 4702754 w 4825290"/>
                <a:gd name="connsiteY3" fmla="*/ 2416150 h 3718977"/>
                <a:gd name="connsiteX4" fmla="*/ 3522464 w 4825290"/>
                <a:gd name="connsiteY4" fmla="*/ 3596439 h 3718977"/>
                <a:gd name="connsiteX5" fmla="*/ 2931208 w 4825290"/>
                <a:gd name="connsiteY5" fmla="*/ 3596439 h 3718977"/>
                <a:gd name="connsiteX6" fmla="*/ 122539 w 4825290"/>
                <a:gd name="connsiteY6" fmla="*/ 787768 h 3718977"/>
                <a:gd name="connsiteX7" fmla="*/ 122539 w 4825290"/>
                <a:gd name="connsiteY7" fmla="*/ 196512 h 37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290" h="3718977">
                  <a:moveTo>
                    <a:pt x="319051" y="0"/>
                  </a:moveTo>
                  <a:lnTo>
                    <a:pt x="2877859" y="0"/>
                  </a:lnTo>
                  <a:lnTo>
                    <a:pt x="4702754" y="1824894"/>
                  </a:lnTo>
                  <a:cubicBezTo>
                    <a:pt x="4866136" y="1988278"/>
                    <a:pt x="4866136" y="2252968"/>
                    <a:pt x="4702754" y="2416150"/>
                  </a:cubicBezTo>
                  <a:lnTo>
                    <a:pt x="3522464" y="3596439"/>
                  </a:lnTo>
                  <a:cubicBezTo>
                    <a:pt x="3359080" y="3759823"/>
                    <a:pt x="3094390" y="3759823"/>
                    <a:pt x="2931208" y="3596439"/>
                  </a:cubicBezTo>
                  <a:lnTo>
                    <a:pt x="122539" y="787768"/>
                  </a:lnTo>
                  <a:cubicBezTo>
                    <a:pt x="-40846" y="624587"/>
                    <a:pt x="-40846" y="359897"/>
                    <a:pt x="122539" y="196512"/>
                  </a:cubicBezTo>
                  <a:close/>
                </a:path>
              </a:pathLst>
            </a:custGeom>
            <a:solidFill>
              <a:srgbClr val="003461"/>
            </a:solidFill>
            <a:ln w="23785" cap="flat">
              <a:noFill/>
              <a:prstDash val="solid"/>
              <a:miter/>
            </a:ln>
          </p:spPr>
          <p:txBody>
            <a:bodyPr wrap="square" rtlCol="0" anchor="ctr">
              <a:noAutofit/>
            </a:bodyPr>
            <a:lstStyle/>
            <a:p>
              <a:endParaRPr lang="zh-CN" altLang="en-US"/>
            </a:p>
          </p:txBody>
        </p:sp>
        <p:sp>
          <p:nvSpPr>
            <p:cNvPr id="97" name="任意多边形: 形状 96"/>
            <p:cNvSpPr/>
            <p:nvPr/>
          </p:nvSpPr>
          <p:spPr>
            <a:xfrm>
              <a:off x="4636542" y="0"/>
              <a:ext cx="7555457" cy="4462558"/>
            </a:xfrm>
            <a:custGeom>
              <a:avLst/>
              <a:gdLst>
                <a:gd name="connsiteX0" fmla="*/ 0 w 7093342"/>
                <a:gd name="connsiteY0" fmla="*/ 0 h 4189614"/>
                <a:gd name="connsiteX1" fmla="*/ 7093342 w 7093342"/>
                <a:gd name="connsiteY1" fmla="*/ 0 h 4189614"/>
                <a:gd name="connsiteX2" fmla="*/ 7093342 w 7093342"/>
                <a:gd name="connsiteY2" fmla="*/ 1702907 h 4189614"/>
                <a:gd name="connsiteX3" fmla="*/ 4840398 w 7093342"/>
                <a:gd name="connsiteY3" fmla="*/ 3955761 h 4189614"/>
                <a:gd name="connsiteX4" fmla="*/ 3709044 w 7093342"/>
                <a:gd name="connsiteY4" fmla="*/ 3955761 h 4189614"/>
                <a:gd name="connsiteX5" fmla="*/ 225000 w 7093342"/>
                <a:gd name="connsiteY5" fmla="*/ 471718 h 4189614"/>
                <a:gd name="connsiteX6" fmla="*/ 6189 w 7093342"/>
                <a:gd name="connsiteY6" fmla="*/ 63441 h 41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3342" h="4189614">
                  <a:moveTo>
                    <a:pt x="0" y="0"/>
                  </a:moveTo>
                  <a:lnTo>
                    <a:pt x="7093342" y="0"/>
                  </a:lnTo>
                  <a:lnTo>
                    <a:pt x="7093342" y="1702907"/>
                  </a:lnTo>
                  <a:lnTo>
                    <a:pt x="4840398" y="3955761"/>
                  </a:lnTo>
                  <a:cubicBezTo>
                    <a:pt x="4528594" y="4267566"/>
                    <a:pt x="4021051" y="4267566"/>
                    <a:pt x="3709044" y="3955761"/>
                  </a:cubicBezTo>
                  <a:lnTo>
                    <a:pt x="225000" y="471718"/>
                  </a:lnTo>
                  <a:cubicBezTo>
                    <a:pt x="111713" y="358431"/>
                    <a:pt x="36644" y="217163"/>
                    <a:pt x="6189" y="63441"/>
                  </a:cubicBezTo>
                  <a:close/>
                </a:path>
              </a:pathLst>
            </a:custGeom>
            <a:solidFill>
              <a:srgbClr val="FFFFFF"/>
            </a:solidFill>
            <a:ln w="23785" cap="flat">
              <a:noFill/>
              <a:prstDash val="solid"/>
              <a:miter/>
            </a:ln>
          </p:spPr>
          <p:txBody>
            <a:bodyPr wrap="square" rtlCol="0" anchor="ctr">
              <a:noAutofit/>
            </a:bodyPr>
            <a:lstStyle/>
            <a:p>
              <a:endParaRPr lang="zh-CN" altLang="en-US"/>
            </a:p>
          </p:txBody>
        </p:sp>
        <p:pic>
          <p:nvPicPr>
            <p:cNvPr id="38" name="图片 37"/>
            <p:cNvPicPr>
              <a:picLocks noChangeAspect="1"/>
            </p:cNvPicPr>
            <p:nvPr/>
          </p:nvPicPr>
          <p:blipFill>
            <a:blip r:embed="rId1"/>
            <a:srcRect r="5449" b="9525"/>
            <a:stretch>
              <a:fillRect/>
            </a:stretch>
          </p:blipFill>
          <p:spPr>
            <a:xfrm>
              <a:off x="8583536" y="2638372"/>
              <a:ext cx="3608464" cy="4219629"/>
            </a:xfrm>
            <a:custGeom>
              <a:avLst/>
              <a:gdLst>
                <a:gd name="connsiteX0" fmla="*/ 0 w 3608464"/>
                <a:gd name="connsiteY0" fmla="*/ 0 h 4219629"/>
                <a:gd name="connsiteX1" fmla="*/ 3608464 w 3608464"/>
                <a:gd name="connsiteY1" fmla="*/ 0 h 4219629"/>
                <a:gd name="connsiteX2" fmla="*/ 3608464 w 3608464"/>
                <a:gd name="connsiteY2" fmla="*/ 4219629 h 4219629"/>
                <a:gd name="connsiteX3" fmla="*/ 0 w 3608464"/>
                <a:gd name="connsiteY3" fmla="*/ 4219629 h 4219629"/>
              </a:gdLst>
              <a:ahLst/>
              <a:cxnLst>
                <a:cxn ang="0">
                  <a:pos x="connsiteX0" y="connsiteY0"/>
                </a:cxn>
                <a:cxn ang="0">
                  <a:pos x="connsiteX1" y="connsiteY1"/>
                </a:cxn>
                <a:cxn ang="0">
                  <a:pos x="connsiteX2" y="connsiteY2"/>
                </a:cxn>
                <a:cxn ang="0">
                  <a:pos x="connsiteX3" y="connsiteY3"/>
                </a:cxn>
              </a:cxnLst>
              <a:rect l="l" t="t" r="r" b="b"/>
              <a:pathLst>
                <a:path w="3608464" h="4219629">
                  <a:moveTo>
                    <a:pt x="0" y="0"/>
                  </a:moveTo>
                  <a:lnTo>
                    <a:pt x="3608464" y="0"/>
                  </a:lnTo>
                  <a:lnTo>
                    <a:pt x="3608464" y="4219629"/>
                  </a:lnTo>
                  <a:lnTo>
                    <a:pt x="0" y="4219629"/>
                  </a:lnTo>
                  <a:close/>
                </a:path>
              </a:pathLst>
            </a:custGeom>
          </p:spPr>
        </p:pic>
      </p:grpSp>
      <p:grpSp>
        <p:nvGrpSpPr>
          <p:cNvPr id="7" name="组合 6"/>
          <p:cNvGrpSpPr/>
          <p:nvPr/>
        </p:nvGrpSpPr>
        <p:grpSpPr>
          <a:xfrm>
            <a:off x="353636" y="2013075"/>
            <a:ext cx="6513316" cy="3790249"/>
            <a:chOff x="311581" y="2085006"/>
            <a:chExt cx="6513316" cy="3790249"/>
          </a:xfrm>
        </p:grpSpPr>
        <p:grpSp>
          <p:nvGrpSpPr>
            <p:cNvPr id="29" name="组合 28"/>
            <p:cNvGrpSpPr/>
            <p:nvPr/>
          </p:nvGrpSpPr>
          <p:grpSpPr>
            <a:xfrm>
              <a:off x="311581" y="2085006"/>
              <a:ext cx="6513316" cy="3790249"/>
              <a:chOff x="873125" y="2065655"/>
              <a:chExt cx="6513316" cy="3790249"/>
            </a:xfrm>
          </p:grpSpPr>
          <p:sp>
            <p:nvSpPr>
              <p:cNvPr id="30" name="文本框 29"/>
              <p:cNvSpPr txBox="1"/>
              <p:nvPr/>
            </p:nvSpPr>
            <p:spPr>
              <a:xfrm>
                <a:off x="873125" y="3890010"/>
                <a:ext cx="6476365" cy="783590"/>
              </a:xfrm>
              <a:prstGeom prst="rect">
                <a:avLst/>
              </a:prstGeom>
              <a:noFill/>
            </p:spPr>
            <p:txBody>
              <a:bodyPr wrap="none" rtlCol="0">
                <a:spAutoFit/>
              </a:bodyPr>
              <a:lstStyle>
                <a:defPPr>
                  <a:defRPr lang="zh-CN"/>
                </a:defPPr>
                <a:lvl1pPr>
                  <a:defRPr sz="4500" b="1">
                    <a:latin typeface="+mj-ea"/>
                    <a:ea typeface="+mj-ea"/>
                    <a:cs typeface="宋体" panose="02010600030101010101" pitchFamily="2" charset="-122"/>
                  </a:defRPr>
                </a:lvl1pPr>
              </a:lstStyle>
              <a:p>
                <a:r>
                  <a:rPr lang="zh-CN" altLang="zh-CN" dirty="0">
                    <a:latin typeface="汉仪旗黑-60简" panose="00020600040101010101" charset="-122"/>
                    <a:ea typeface="汉仪旗黑-60简" panose="00020600040101010101" charset="-122"/>
                  </a:rPr>
                  <a:t>日常费用报销制度及流程</a:t>
                </a:r>
                <a:endParaRPr lang="zh-CN" altLang="zh-CN" dirty="0">
                  <a:latin typeface="汉仪旗黑-60简" panose="00020600040101010101" charset="-122"/>
                  <a:ea typeface="汉仪旗黑-60简" panose="00020600040101010101" charset="-122"/>
                  <a:sym typeface="Segoe UI" panose="020B0502040204020203" pitchFamily="34" charset="0"/>
                </a:endParaRPr>
              </a:p>
            </p:txBody>
          </p:sp>
          <p:sp>
            <p:nvSpPr>
              <p:cNvPr id="31" name="文本框 12"/>
              <p:cNvSpPr txBox="1"/>
              <p:nvPr/>
            </p:nvSpPr>
            <p:spPr>
              <a:xfrm>
                <a:off x="924768" y="4933884"/>
                <a:ext cx="6461673" cy="922020"/>
              </a:xfrm>
              <a:prstGeom prst="rect">
                <a:avLst/>
              </a:prstGeom>
              <a:noFill/>
            </p:spPr>
            <p:txBody>
              <a:bodyPr wrap="square" rtlCol="0">
                <a:spAutoFit/>
              </a:bodyPr>
              <a:lstStyle>
                <a:defPPr>
                  <a:defRPr lang="zh-CN"/>
                </a:defPPr>
                <a:lvl1pPr>
                  <a:lnSpc>
                    <a:spcPct val="150000"/>
                  </a:lnSpc>
                  <a:defRPr sz="1900">
                    <a:solidFill>
                      <a:schemeClr val="tx1">
                        <a:lumMod val="85000"/>
                        <a:lumOff val="15000"/>
                      </a:schemeClr>
                    </a:solidFill>
                  </a:defRPr>
                </a:lvl1pPr>
              </a:lstStyle>
              <a:p>
                <a:r>
                  <a:rPr lang="zh-CN" altLang="en-US" sz="1800" dirty="0">
                    <a:solidFill>
                      <a:schemeClr val="tx1"/>
                    </a:solidFill>
                    <a:latin typeface="汉仪文黑-75简" panose="00020600040101010101" charset="-122"/>
                    <a:ea typeface="汉仪文黑-55简" panose="00020600040101010101" charset="-122"/>
                  </a:rPr>
                  <a:t>日常公司费用主要包括电话费、交通费、办公费、低值易耗品及备品备件、业务招待费、资料费、年检费、差旅费等。</a:t>
                </a:r>
                <a:endParaRPr lang="zh-CN" altLang="en-US" sz="1800" dirty="0">
                  <a:solidFill>
                    <a:schemeClr val="tx1"/>
                  </a:solidFill>
                  <a:latin typeface="汉仪文黑-75简" panose="00020600040101010101" charset="-122"/>
                  <a:ea typeface="汉仪文黑-55简" panose="00020600040101010101" charset="-122"/>
                </a:endParaRPr>
              </a:p>
            </p:txBody>
          </p:sp>
          <p:sp>
            <p:nvSpPr>
              <p:cNvPr id="32" name="文本框 31"/>
              <p:cNvSpPr txBox="1"/>
              <p:nvPr/>
            </p:nvSpPr>
            <p:spPr>
              <a:xfrm>
                <a:off x="873125" y="2065655"/>
                <a:ext cx="2011680" cy="1938020"/>
              </a:xfrm>
              <a:prstGeom prst="rect">
                <a:avLst/>
              </a:prstGeom>
              <a:noFill/>
            </p:spPr>
            <p:txBody>
              <a:bodyPr wrap="none" rtlCol="0">
                <a:spAutoFit/>
              </a:bodyPr>
              <a:lstStyle/>
              <a:p>
                <a:r>
                  <a:rPr lang="en-US" altLang="zh-CN" sz="12000" dirty="0">
                    <a:solidFill>
                      <a:schemeClr val="accent1"/>
                    </a:solidFill>
                    <a:latin typeface="汉仪文黑-75简" panose="00020600040101010101" charset="-122"/>
                    <a:ea typeface="汉仪文黑-55简" panose="00020600040101010101" charset="-122"/>
                    <a:cs typeface="思源宋体" panose="02020400000000000000" charset="-122"/>
                  </a:rPr>
                  <a:t>02</a:t>
                </a:r>
                <a:endParaRPr lang="en-US" altLang="zh-CN" sz="12000"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cxnSp>
          <p:nvCxnSpPr>
            <p:cNvPr id="44" name="直接连接符 43"/>
            <p:cNvCxnSpPr/>
            <p:nvPr/>
          </p:nvCxnSpPr>
          <p:spPr>
            <a:xfrm flipH="1">
              <a:off x="467216" y="4838947"/>
              <a:ext cx="6357681" cy="0"/>
            </a:xfrm>
            <a:prstGeom prst="line">
              <a:avLst/>
            </a:prstGeom>
            <a:ln w="28575">
              <a:solidFill>
                <a:srgbClr val="003461"/>
              </a:solidFill>
            </a:ln>
            <a:effectLst>
              <a:outerShdw blurRad="50800" dist="38100" dir="2700000" algn="tl"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rcRect l="237" t="14890" r="928" b="2783"/>
          <a:stretch>
            <a:fillRect/>
          </a:stretch>
        </p:blipFill>
        <p:spPr>
          <a:xfrm>
            <a:off x="4617017" y="2"/>
            <a:ext cx="7574984" cy="4212105"/>
          </a:xfrm>
          <a:custGeom>
            <a:avLst/>
            <a:gdLst>
              <a:gd name="connsiteX0" fmla="*/ 0 w 7574984"/>
              <a:gd name="connsiteY0" fmla="*/ 0 h 4212105"/>
              <a:gd name="connsiteX1" fmla="*/ 7574984 w 7574984"/>
              <a:gd name="connsiteY1" fmla="*/ 0 h 4212105"/>
              <a:gd name="connsiteX2" fmla="*/ 7574983 w 7574984"/>
              <a:gd name="connsiteY2" fmla="*/ 1510260 h 4212105"/>
              <a:gd name="connsiteX3" fmla="*/ 5159367 w 7574984"/>
              <a:gd name="connsiteY3" fmla="*/ 3976017 h 4212105"/>
              <a:gd name="connsiteX4" fmla="*/ 4047213 w 7574984"/>
              <a:gd name="connsiteY4" fmla="*/ 3987441 h 4212105"/>
              <a:gd name="connsiteX5" fmla="*/ 102222 w 7574984"/>
              <a:gd name="connsiteY5" fmla="*/ 122671 h 4212105"/>
              <a:gd name="connsiteX6" fmla="*/ 184 w 7574984"/>
              <a:gd name="connsiteY6" fmla="*/ 340 h 42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4984" h="4212105">
                <a:moveTo>
                  <a:pt x="0" y="0"/>
                </a:moveTo>
                <a:lnTo>
                  <a:pt x="7574984" y="0"/>
                </a:lnTo>
                <a:lnTo>
                  <a:pt x="7574983" y="1510260"/>
                </a:lnTo>
                <a:lnTo>
                  <a:pt x="5159367" y="3976017"/>
                </a:lnTo>
                <a:cubicBezTo>
                  <a:pt x="4855409" y="4286285"/>
                  <a:pt x="4357480" y="4291399"/>
                  <a:pt x="4047213" y="3987441"/>
                </a:cubicBezTo>
                <a:lnTo>
                  <a:pt x="102222" y="122671"/>
                </a:lnTo>
                <a:cubicBezTo>
                  <a:pt x="63439" y="84677"/>
                  <a:pt x="29424" y="43651"/>
                  <a:pt x="184" y="340"/>
                </a:cubicBezTo>
                <a:close/>
              </a:path>
            </a:pathLst>
          </a:custGeom>
        </p:spPr>
      </p:pic>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 y="98494"/>
            <a:ext cx="12192001" cy="744166"/>
            <a:chOff x="-1" y="98494"/>
            <a:chExt cx="12192001" cy="744166"/>
          </a:xfrm>
        </p:grpSpPr>
        <p:grpSp>
          <p:nvGrpSpPr>
            <p:cNvPr id="8" name="组合 7"/>
            <p:cNvGrpSpPr/>
            <p:nvPr/>
          </p:nvGrpSpPr>
          <p:grpSpPr>
            <a:xfrm>
              <a:off x="-1" y="770660"/>
              <a:ext cx="12192001" cy="72000"/>
              <a:chOff x="-1" y="758480"/>
              <a:chExt cx="12192001" cy="72000"/>
            </a:xfrm>
          </p:grpSpPr>
          <p:cxnSp>
            <p:nvCxnSpPr>
              <p:cNvPr id="6" name="直接连接符 5"/>
              <p:cNvCxnSpPr/>
              <p:nvPr/>
            </p:nvCxnSpPr>
            <p:spPr>
              <a:xfrm>
                <a:off x="-1" y="794480"/>
                <a:ext cx="121920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圆角 6"/>
              <p:cNvSpPr/>
              <p:nvPr/>
            </p:nvSpPr>
            <p:spPr>
              <a:xfrm>
                <a:off x="8259580" y="758480"/>
                <a:ext cx="3932420" cy="72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109111" y="155644"/>
              <a:ext cx="4020974" cy="582358"/>
              <a:chOff x="109111" y="155644"/>
              <a:chExt cx="4020974" cy="582358"/>
            </a:xfrm>
          </p:grpSpPr>
          <p:sp>
            <p:nvSpPr>
              <p:cNvPr id="9" name="文本框 8"/>
              <p:cNvSpPr txBox="1"/>
              <p:nvPr/>
            </p:nvSpPr>
            <p:spPr>
              <a:xfrm>
                <a:off x="887747" y="190083"/>
                <a:ext cx="3242338" cy="491490"/>
              </a:xfrm>
              <a:prstGeom prst="rect">
                <a:avLst/>
              </a:prstGeom>
              <a:noFill/>
            </p:spPr>
            <p:txBody>
              <a:bodyPr wrap="none" rtlCol="0">
                <a:spAutoFit/>
              </a:bodyPr>
              <a:lstStyle/>
              <a:p>
                <a:pPr lvl="0" algn="l">
                  <a:buClrTx/>
                  <a:buSzTx/>
                  <a:buFontTx/>
                </a:pPr>
                <a:r>
                  <a:rPr lang="zh-CN" altLang="en-US" sz="2600" dirty="0">
                    <a:latin typeface="汉仪旗黑-60简" panose="00020600040101010101" charset="-122"/>
                    <a:ea typeface="汉仪旗黑-60简" panose="00020600040101010101" charset="-122"/>
                    <a:cs typeface="宋体" panose="02010600030101010101" pitchFamily="2" charset="-122"/>
                    <a:sym typeface="Segoe UI" panose="020B0502040204020203" pitchFamily="34" charset="0"/>
                  </a:rPr>
                  <a:t>费用报销的一般规定</a:t>
                </a:r>
                <a:endParaRPr lang="zh-CN" altLang="en-US" sz="2600" dirty="0">
                  <a:latin typeface="汉仪旗黑-60简" panose="00020600040101010101" charset="-122"/>
                  <a:ea typeface="汉仪旗黑-60简" panose="00020600040101010101" charset="-122"/>
                  <a:cs typeface="宋体" panose="02010600030101010101" pitchFamily="2" charset="-122"/>
                  <a:sym typeface="Segoe UI" panose="020B0502040204020203" pitchFamily="34" charset="0"/>
                </a:endParaRPr>
              </a:p>
            </p:txBody>
          </p:sp>
          <p:sp>
            <p:nvSpPr>
              <p:cNvPr id="14" name="文本框 13"/>
              <p:cNvSpPr txBox="1"/>
              <p:nvPr/>
            </p:nvSpPr>
            <p:spPr>
              <a:xfrm>
                <a:off x="109111" y="155644"/>
                <a:ext cx="782046" cy="582358"/>
              </a:xfrm>
              <a:prstGeom prst="rect">
                <a:avLst/>
              </a:prstGeom>
              <a:noFill/>
            </p:spPr>
            <p:txBody>
              <a:bodyPr wrap="none" rtlCol="0">
                <a:spAutoFit/>
              </a:bodyPr>
              <a:lstStyle/>
              <a:p>
                <a:r>
                  <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rPr>
                  <a:t>2.1</a:t>
                </a:r>
                <a:endPar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sp>
          <p:nvSpPr>
            <p:cNvPr id="16" name="文本框 15"/>
            <p:cNvSpPr txBox="1"/>
            <p:nvPr/>
          </p:nvSpPr>
          <p:spPr>
            <a:xfrm>
              <a:off x="11107622" y="98494"/>
              <a:ext cx="932180" cy="521970"/>
            </a:xfrm>
            <a:prstGeom prst="rect">
              <a:avLst/>
            </a:prstGeom>
            <a:noFill/>
          </p:spPr>
          <p:txBody>
            <a:bodyPr wrap="none" rtlCol="0">
              <a:spAutoFit/>
            </a:bodyPr>
            <a:lstStyle/>
            <a:p>
              <a:r>
                <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rPr>
                <a:t>logo</a:t>
              </a:r>
              <a:endPar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grpSp>
        <p:nvGrpSpPr>
          <p:cNvPr id="13" name="组合 12"/>
          <p:cNvGrpSpPr/>
          <p:nvPr/>
        </p:nvGrpSpPr>
        <p:grpSpPr>
          <a:xfrm>
            <a:off x="867675" y="1871564"/>
            <a:ext cx="10499781" cy="4087667"/>
            <a:chOff x="843795" y="1982028"/>
            <a:chExt cx="10499781" cy="4087667"/>
          </a:xfrm>
        </p:grpSpPr>
        <p:cxnSp>
          <p:nvCxnSpPr>
            <p:cNvPr id="17" name="直接连接符 16"/>
            <p:cNvCxnSpPr/>
            <p:nvPr/>
          </p:nvCxnSpPr>
          <p:spPr>
            <a:xfrm>
              <a:off x="2404489" y="2186815"/>
              <a:ext cx="0" cy="378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258757" y="2078548"/>
              <a:ext cx="291464" cy="2914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58757" y="3279602"/>
              <a:ext cx="291464" cy="2914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258757" y="4480656"/>
              <a:ext cx="291464" cy="2914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258757" y="5681710"/>
              <a:ext cx="291464" cy="2914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843795" y="1982028"/>
              <a:ext cx="1197066" cy="4087667"/>
              <a:chOff x="948751" y="1982028"/>
              <a:chExt cx="975995" cy="4087667"/>
            </a:xfrm>
          </p:grpSpPr>
          <p:sp>
            <p:nvSpPr>
              <p:cNvPr id="29" name="箭头: 五边形 28"/>
              <p:cNvSpPr/>
              <p:nvPr/>
            </p:nvSpPr>
            <p:spPr>
              <a:xfrm>
                <a:off x="948751" y="1982028"/>
                <a:ext cx="975995" cy="484505"/>
              </a:xfrm>
              <a:prstGeom prst="homePlate">
                <a:avLst>
                  <a:gd name="adj" fmla="val 427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070800" y="2080551"/>
                <a:ext cx="585552" cy="306705"/>
              </a:xfrm>
              <a:prstGeom prst="rect">
                <a:avLst/>
              </a:prstGeom>
              <a:noFill/>
            </p:spPr>
            <p:txBody>
              <a:bodyPr wrap="none" rtlCol="0">
                <a:spAutoFit/>
              </a:bodyPr>
              <a:lstStyle/>
              <a:p>
                <a:pPr algn="ctr"/>
                <a:r>
                  <a:rPr lang="zh-CN" altLang="en-US" sz="1400" b="1" dirty="0">
                    <a:solidFill>
                      <a:schemeClr val="bg1"/>
                    </a:solidFill>
                    <a:latin typeface="汉仪文黑-75简" panose="00020600040101010101" charset="-122"/>
                    <a:ea typeface="汉仪文黑-55简" panose="00020600040101010101" charset="-122"/>
                    <a:cs typeface="+mn-ea"/>
                    <a:sym typeface="+mn-lt"/>
                  </a:rPr>
                  <a:t>规定一</a:t>
                </a:r>
                <a:endParaRPr lang="zh-CN" altLang="en-US" sz="1400" b="1" dirty="0">
                  <a:solidFill>
                    <a:schemeClr val="bg1"/>
                  </a:solidFill>
                  <a:latin typeface="汉仪文黑-75简" panose="00020600040101010101" charset="-122"/>
                  <a:ea typeface="汉仪文黑-55简" panose="00020600040101010101" charset="-122"/>
                  <a:cs typeface="+mn-ea"/>
                  <a:sym typeface="+mn-lt"/>
                </a:endParaRPr>
              </a:p>
            </p:txBody>
          </p:sp>
          <p:sp>
            <p:nvSpPr>
              <p:cNvPr id="31" name="箭头: 五边形 30"/>
              <p:cNvSpPr/>
              <p:nvPr/>
            </p:nvSpPr>
            <p:spPr>
              <a:xfrm>
                <a:off x="948751" y="3183082"/>
                <a:ext cx="975995" cy="484505"/>
              </a:xfrm>
              <a:prstGeom prst="homePlate">
                <a:avLst>
                  <a:gd name="adj" fmla="val 427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070798" y="3281605"/>
                <a:ext cx="585552" cy="306705"/>
              </a:xfrm>
              <a:prstGeom prst="rect">
                <a:avLst/>
              </a:prstGeom>
              <a:noFill/>
            </p:spPr>
            <p:txBody>
              <a:bodyPr wrap="none" rtlCol="0">
                <a:spAutoFit/>
              </a:bodyPr>
              <a:lstStyle/>
              <a:p>
                <a:pPr algn="ctr"/>
                <a:r>
                  <a:rPr lang="zh-CN" altLang="en-US" sz="1400" b="1" dirty="0">
                    <a:solidFill>
                      <a:schemeClr val="bg1"/>
                    </a:solidFill>
                    <a:latin typeface="汉仪文黑-75简" panose="00020600040101010101" charset="-122"/>
                    <a:ea typeface="汉仪文黑-55简" panose="00020600040101010101" charset="-122"/>
                    <a:cs typeface="+mn-ea"/>
                    <a:sym typeface="+mn-lt"/>
                  </a:rPr>
                  <a:t>规定二</a:t>
                </a:r>
                <a:endParaRPr lang="zh-CN" altLang="en-US" sz="1400" b="1" dirty="0">
                  <a:solidFill>
                    <a:schemeClr val="bg1"/>
                  </a:solidFill>
                  <a:latin typeface="汉仪文黑-75简" panose="00020600040101010101" charset="-122"/>
                  <a:ea typeface="汉仪文黑-55简" panose="00020600040101010101" charset="-122"/>
                  <a:cs typeface="+mn-ea"/>
                  <a:sym typeface="+mn-lt"/>
                </a:endParaRPr>
              </a:p>
            </p:txBody>
          </p:sp>
          <p:sp>
            <p:nvSpPr>
              <p:cNvPr id="33" name="箭头: 五边形 32"/>
              <p:cNvSpPr/>
              <p:nvPr/>
            </p:nvSpPr>
            <p:spPr>
              <a:xfrm>
                <a:off x="948751" y="4384136"/>
                <a:ext cx="975995" cy="484505"/>
              </a:xfrm>
              <a:prstGeom prst="homePlate">
                <a:avLst>
                  <a:gd name="adj" fmla="val 427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070798" y="4482659"/>
                <a:ext cx="585552" cy="306705"/>
              </a:xfrm>
              <a:prstGeom prst="rect">
                <a:avLst/>
              </a:prstGeom>
              <a:noFill/>
            </p:spPr>
            <p:txBody>
              <a:bodyPr wrap="none" rtlCol="0">
                <a:spAutoFit/>
              </a:bodyPr>
              <a:lstStyle/>
              <a:p>
                <a:pPr algn="ctr"/>
                <a:r>
                  <a:rPr lang="zh-CN" altLang="en-US" sz="1400" b="1" dirty="0">
                    <a:solidFill>
                      <a:schemeClr val="bg1"/>
                    </a:solidFill>
                    <a:latin typeface="汉仪文黑-75简" panose="00020600040101010101" charset="-122"/>
                    <a:ea typeface="汉仪文黑-55简" panose="00020600040101010101" charset="-122"/>
                    <a:cs typeface="+mn-ea"/>
                    <a:sym typeface="+mn-lt"/>
                  </a:rPr>
                  <a:t>规定三</a:t>
                </a:r>
                <a:endParaRPr lang="zh-CN" altLang="en-US" sz="1400" b="1" dirty="0">
                  <a:solidFill>
                    <a:schemeClr val="bg1"/>
                  </a:solidFill>
                  <a:latin typeface="汉仪文黑-75简" panose="00020600040101010101" charset="-122"/>
                  <a:ea typeface="汉仪文黑-55简" panose="00020600040101010101" charset="-122"/>
                  <a:cs typeface="+mn-ea"/>
                  <a:sym typeface="+mn-lt"/>
                </a:endParaRPr>
              </a:p>
            </p:txBody>
          </p:sp>
          <p:sp>
            <p:nvSpPr>
              <p:cNvPr id="35" name="箭头: 五边形 34"/>
              <p:cNvSpPr/>
              <p:nvPr/>
            </p:nvSpPr>
            <p:spPr>
              <a:xfrm>
                <a:off x="948751" y="5585190"/>
                <a:ext cx="975995" cy="484505"/>
              </a:xfrm>
              <a:prstGeom prst="homePlate">
                <a:avLst>
                  <a:gd name="adj" fmla="val 427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1070798" y="5683713"/>
                <a:ext cx="585552" cy="306705"/>
              </a:xfrm>
              <a:prstGeom prst="rect">
                <a:avLst/>
              </a:prstGeom>
              <a:noFill/>
            </p:spPr>
            <p:txBody>
              <a:bodyPr wrap="none" rtlCol="0">
                <a:spAutoFit/>
              </a:bodyPr>
              <a:lstStyle/>
              <a:p>
                <a:pPr algn="ctr"/>
                <a:r>
                  <a:rPr lang="zh-CN" altLang="en-US" sz="1400" b="1" dirty="0">
                    <a:solidFill>
                      <a:schemeClr val="bg1"/>
                    </a:solidFill>
                    <a:latin typeface="汉仪文黑-75简" panose="00020600040101010101" charset="-122"/>
                    <a:ea typeface="汉仪文黑-55简" panose="00020600040101010101" charset="-122"/>
                    <a:cs typeface="+mn-ea"/>
                    <a:sym typeface="+mn-lt"/>
                  </a:rPr>
                  <a:t>规定四</a:t>
                </a:r>
                <a:endParaRPr lang="zh-CN" altLang="en-US" sz="1400" b="1" dirty="0">
                  <a:solidFill>
                    <a:schemeClr val="bg1"/>
                  </a:solidFill>
                  <a:latin typeface="汉仪文黑-75简" panose="00020600040101010101" charset="-122"/>
                  <a:ea typeface="汉仪文黑-55简" panose="00020600040101010101" charset="-122"/>
                  <a:cs typeface="+mn-ea"/>
                  <a:sym typeface="+mn-lt"/>
                </a:endParaRPr>
              </a:p>
            </p:txBody>
          </p:sp>
        </p:grpSp>
        <p:sp>
          <p:nvSpPr>
            <p:cNvPr id="25" name="矩形 24"/>
            <p:cNvSpPr/>
            <p:nvPr/>
          </p:nvSpPr>
          <p:spPr>
            <a:xfrm>
              <a:off x="2768117" y="2032845"/>
              <a:ext cx="8378448" cy="398780"/>
            </a:xfrm>
            <a:prstGeom prst="rect">
              <a:avLst/>
            </a:prstGeom>
          </p:spPr>
          <p:txBody>
            <a:bodyPr wrap="square">
              <a:spAutoFit/>
            </a:bodyPr>
            <a:lstStyle/>
            <a:p>
              <a:r>
                <a:rPr lang="zh-CN" altLang="zh-CN" sz="2000" dirty="0">
                  <a:latin typeface="汉仪文黑-75简" panose="00020600040101010101" charset="-122"/>
                  <a:ea typeface="汉仪文黑-55简" panose="00020600040101010101" charset="-122"/>
                  <a:cs typeface="宋体" panose="02010600030101010101" pitchFamily="2" charset="-122"/>
                </a:rPr>
                <a:t>报销人必须取得相应的</a:t>
              </a:r>
              <a:r>
                <a:rPr lang="zh-CN" altLang="zh-CN" sz="2000" dirty="0">
                  <a:solidFill>
                    <a:srgbClr val="FF0000"/>
                  </a:solidFill>
                  <a:latin typeface="汉仪文黑-75简" panose="00020600040101010101" charset="-122"/>
                  <a:ea typeface="汉仪文黑-55简" panose="00020600040101010101" charset="-122"/>
                  <a:cs typeface="宋体" panose="02010600030101010101" pitchFamily="2" charset="-122"/>
                </a:rPr>
                <a:t>合法票据</a:t>
              </a:r>
              <a:r>
                <a:rPr lang="zh-CN" altLang="en-US" sz="2000" dirty="0">
                  <a:latin typeface="汉仪文黑-75简" panose="00020600040101010101" charset="-122"/>
                  <a:ea typeface="汉仪文黑-55简" panose="00020600040101010101" charset="-122"/>
                  <a:cs typeface="宋体" panose="02010600030101010101" pitchFamily="2" charset="-122"/>
                </a:rPr>
                <a:t>（</a:t>
              </a:r>
              <a:r>
                <a:rPr lang="zh-CN" altLang="zh-CN" sz="2000" dirty="0">
                  <a:latin typeface="汉仪文黑-75简" panose="00020600040101010101" charset="-122"/>
                  <a:ea typeface="汉仪文黑-55简" panose="00020600040101010101" charset="-122"/>
                  <a:cs typeface="宋体" panose="02010600030101010101" pitchFamily="2" charset="-122"/>
                </a:rPr>
                <a:t>相关规定见发票管理制度</a:t>
              </a:r>
              <a:r>
                <a:rPr lang="zh-CN" altLang="en-US" sz="2000" dirty="0">
                  <a:latin typeface="汉仪文黑-75简" panose="00020600040101010101" charset="-122"/>
                  <a:ea typeface="汉仪文黑-55简" panose="00020600040101010101" charset="-122"/>
                  <a:cs typeface="宋体" panose="02010600030101010101" pitchFamily="2" charset="-122"/>
                </a:rPr>
                <a:t>）</a:t>
              </a:r>
              <a:r>
                <a:rPr lang="zh-CN" altLang="zh-CN" sz="2000" dirty="0">
                  <a:latin typeface="汉仪文黑-75简" panose="00020600040101010101" charset="-122"/>
                  <a:ea typeface="汉仪文黑-55简" panose="00020600040101010101" charset="-122"/>
                </a:rPr>
                <a:t> 。</a:t>
              </a:r>
              <a:r>
                <a:rPr lang="en-US" altLang="zh-CN" sz="2000" dirty="0">
                  <a:latin typeface="汉仪文黑-75简" panose="00020600040101010101" charset="-122"/>
                  <a:ea typeface="汉仪文黑-55简" panose="00020600040101010101" charset="-122"/>
                  <a:cs typeface="宋体" panose="02010600030101010101" pitchFamily="2" charset="-122"/>
                </a:rPr>
                <a:t> </a:t>
              </a:r>
              <a:endParaRPr lang="zh-CN" altLang="zh-CN" sz="2000" dirty="0">
                <a:latin typeface="汉仪文黑-75简" panose="00020600040101010101" charset="-122"/>
                <a:ea typeface="汉仪文黑-55简" panose="00020600040101010101" charset="-122"/>
                <a:cs typeface="宋体" panose="02010600030101010101" pitchFamily="2" charset="-122"/>
              </a:endParaRPr>
            </a:p>
          </p:txBody>
        </p:sp>
        <p:sp>
          <p:nvSpPr>
            <p:cNvPr id="26" name="矩形 25"/>
            <p:cNvSpPr/>
            <p:nvPr/>
          </p:nvSpPr>
          <p:spPr>
            <a:xfrm>
              <a:off x="2724981" y="3021225"/>
              <a:ext cx="8575453" cy="706755"/>
            </a:xfrm>
            <a:prstGeom prst="rect">
              <a:avLst/>
            </a:prstGeom>
          </p:spPr>
          <p:txBody>
            <a:bodyPr wrap="square">
              <a:spAutoFit/>
            </a:bodyPr>
            <a:lstStyle/>
            <a:p>
              <a:r>
                <a:rPr lang="zh-CN" altLang="zh-CN" sz="2000" dirty="0">
                  <a:latin typeface="汉仪文黑-75简" panose="00020600040101010101" charset="-122"/>
                  <a:ea typeface="汉仪文黑-55简" panose="00020600040101010101" charset="-122"/>
                </a:rPr>
                <a:t>填写报销单应注意</a:t>
              </a:r>
              <a:r>
                <a:rPr lang="zh-CN" altLang="en-US" sz="2000" dirty="0">
                  <a:latin typeface="汉仪文黑-75简" panose="00020600040101010101" charset="-122"/>
                  <a:ea typeface="汉仪文黑-55简" panose="00020600040101010101" charset="-122"/>
                </a:rPr>
                <a:t>：</a:t>
              </a:r>
              <a:r>
                <a:rPr lang="zh-CN" altLang="zh-CN" sz="2000" dirty="0">
                  <a:latin typeface="汉仪文黑-75简" panose="00020600040101010101" charset="-122"/>
                  <a:ea typeface="汉仪文黑-55简" panose="00020600040101010101" charset="-122"/>
                </a:rPr>
                <a:t>根据费用性质填写对应单据；严格按单据要求项目认真写，注明附件张数；金额大小写须完全一致</a:t>
              </a:r>
              <a:r>
                <a:rPr lang="zh-CN" altLang="en-US" sz="2000" dirty="0">
                  <a:latin typeface="汉仪文黑-75简" panose="00020600040101010101" charset="-122"/>
                  <a:ea typeface="汉仪文黑-55简" panose="00020600040101010101" charset="-122"/>
                </a:rPr>
                <a:t>，</a:t>
              </a:r>
              <a:r>
                <a:rPr lang="zh-CN" altLang="zh-CN" sz="2000" dirty="0">
                  <a:solidFill>
                    <a:srgbClr val="FF0000"/>
                  </a:solidFill>
                  <a:latin typeface="汉仪文黑-75简" panose="00020600040101010101" charset="-122"/>
                  <a:ea typeface="汉仪文黑-55简" panose="00020600040101010101" charset="-122"/>
                </a:rPr>
                <a:t>不得涂改 </a:t>
              </a:r>
              <a:r>
                <a:rPr lang="zh-CN" altLang="zh-CN" sz="2000" dirty="0">
                  <a:latin typeface="汉仪文黑-75简" panose="00020600040101010101" charset="-122"/>
                  <a:ea typeface="汉仪文黑-55简" panose="00020600040101010101" charset="-122"/>
                </a:rPr>
                <a:t>。</a:t>
              </a:r>
              <a:endParaRPr lang="zh-CN" altLang="en-US" sz="2000" dirty="0">
                <a:latin typeface="汉仪文黑-75简" panose="00020600040101010101" charset="-122"/>
                <a:ea typeface="汉仪文黑-55简" panose="00020600040101010101" charset="-122"/>
              </a:endParaRPr>
            </a:p>
          </p:txBody>
        </p:sp>
        <p:sp>
          <p:nvSpPr>
            <p:cNvPr id="27" name="矩形 26"/>
            <p:cNvSpPr/>
            <p:nvPr/>
          </p:nvSpPr>
          <p:spPr>
            <a:xfrm>
              <a:off x="2768117" y="4442327"/>
              <a:ext cx="8575459" cy="398780"/>
            </a:xfrm>
            <a:prstGeom prst="rect">
              <a:avLst/>
            </a:prstGeom>
          </p:spPr>
          <p:txBody>
            <a:bodyPr wrap="square">
              <a:spAutoFit/>
            </a:bodyPr>
            <a:lstStyle/>
            <a:p>
              <a:r>
                <a:rPr lang="zh-CN" altLang="en-US" sz="2000" dirty="0">
                  <a:latin typeface="汉仪文黑-75简" panose="00020600040101010101" charset="-122"/>
                  <a:ea typeface="汉仪文黑-55简" panose="00020600040101010101" charset="-122"/>
                  <a:sym typeface="Segoe UI" panose="020B0502040204020203" pitchFamily="34" charset="0"/>
                </a:rPr>
                <a:t>费用报销</a:t>
              </a:r>
              <a:r>
                <a:rPr lang="zh-CN" altLang="zh-CN" sz="2000" dirty="0">
                  <a:latin typeface="汉仪文黑-75简" panose="00020600040101010101" charset="-122"/>
                  <a:ea typeface="汉仪文黑-55简" panose="00020600040101010101" charset="-122"/>
                </a:rPr>
                <a:t>报销人必须简述费用内容或事由</a:t>
              </a:r>
              <a:r>
                <a:rPr lang="zh-CN" altLang="en-US" sz="2000" dirty="0">
                  <a:latin typeface="汉仪文黑-75简" panose="00020600040101010101" charset="-122"/>
                  <a:ea typeface="汉仪文黑-55简" panose="00020600040101010101" charset="-122"/>
                </a:rPr>
                <a:t>，且</a:t>
              </a:r>
              <a:r>
                <a:rPr lang="zh-CN" altLang="zh-CN" sz="2000" dirty="0">
                  <a:solidFill>
                    <a:srgbClr val="FF0000"/>
                  </a:solidFill>
                  <a:latin typeface="汉仪文黑-75简" panose="00020600040101010101" charset="-122"/>
                  <a:ea typeface="汉仪文黑-55简" panose="00020600040101010101" charset="-122"/>
                </a:rPr>
                <a:t>按规定的审批程序</a:t>
              </a:r>
              <a:r>
                <a:rPr lang="zh-CN" altLang="zh-CN" sz="2000" dirty="0">
                  <a:latin typeface="汉仪文黑-75简" panose="00020600040101010101" charset="-122"/>
                  <a:ea typeface="汉仪文黑-55简" panose="00020600040101010101" charset="-122"/>
                </a:rPr>
                <a:t>报批。</a:t>
              </a:r>
              <a:endParaRPr lang="zh-CN" altLang="en-US" sz="2000" dirty="0">
                <a:latin typeface="汉仪文黑-75简" panose="00020600040101010101" charset="-122"/>
                <a:ea typeface="汉仪文黑-55简" panose="00020600040101010101" charset="-122"/>
              </a:endParaRPr>
            </a:p>
          </p:txBody>
        </p:sp>
        <p:sp>
          <p:nvSpPr>
            <p:cNvPr id="28" name="矩形 27"/>
            <p:cNvSpPr/>
            <p:nvPr/>
          </p:nvSpPr>
          <p:spPr>
            <a:xfrm>
              <a:off x="2695953" y="5627387"/>
              <a:ext cx="8575462" cy="398780"/>
            </a:xfrm>
            <a:prstGeom prst="rect">
              <a:avLst/>
            </a:prstGeom>
          </p:spPr>
          <p:txBody>
            <a:bodyPr wrap="square">
              <a:spAutoFit/>
            </a:bodyPr>
            <a:lstStyle/>
            <a:p>
              <a:r>
                <a:rPr lang="zh-CN" altLang="zh-CN" sz="2000" dirty="0">
                  <a:latin typeface="汉仪文黑-75简" panose="00020600040101010101" charset="-122"/>
                  <a:ea typeface="汉仪文黑-55简" panose="00020600040101010101" charset="-122"/>
                </a:rPr>
                <a:t>报销</a:t>
              </a:r>
              <a:r>
                <a:rPr lang="en-US" altLang="zh-CN" sz="2000" dirty="0">
                  <a:solidFill>
                    <a:srgbClr val="FF0000"/>
                  </a:solidFill>
                  <a:latin typeface="汉仪文黑-75简" panose="00020600040101010101" charset="-122"/>
                  <a:ea typeface="汉仪文黑-55简" panose="00020600040101010101" charset="-122"/>
                </a:rPr>
                <a:t>50,000</a:t>
              </a:r>
              <a:r>
                <a:rPr lang="zh-CN" altLang="zh-CN" sz="2000" dirty="0">
                  <a:solidFill>
                    <a:srgbClr val="FF0000"/>
                  </a:solidFill>
                  <a:latin typeface="汉仪文黑-75简" panose="00020600040101010101" charset="-122"/>
                  <a:ea typeface="汉仪文黑-55简" panose="00020600040101010101" charset="-122"/>
                </a:rPr>
                <a:t>元</a:t>
              </a:r>
              <a:r>
                <a:rPr lang="zh-CN" altLang="zh-CN" sz="2000" dirty="0">
                  <a:latin typeface="汉仪文黑-75简" panose="00020600040101010101" charset="-122"/>
                  <a:ea typeface="汉仪文黑-55简" panose="00020600040101010101" charset="-122"/>
                </a:rPr>
                <a:t>以上需提前一天通知财务部以便备款。</a:t>
              </a:r>
              <a:r>
                <a:rPr lang="en-US" altLang="zh-CN" sz="2000" dirty="0">
                  <a:latin typeface="汉仪文黑-75简" panose="00020600040101010101" charset="-122"/>
                  <a:ea typeface="汉仪文黑-55简" panose="00020600040101010101" charset="-122"/>
                </a:rPr>
                <a:t> </a:t>
              </a:r>
              <a:endParaRPr lang="zh-CN" altLang="zh-CN" sz="2000" dirty="0">
                <a:latin typeface="汉仪文黑-75简" panose="00020600040101010101" charset="-122"/>
                <a:ea typeface="汉仪文黑-55简" panose="0002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流程图"/>
          <p:cNvGrpSpPr/>
          <p:nvPr/>
        </p:nvGrpSpPr>
        <p:grpSpPr>
          <a:xfrm>
            <a:off x="428398" y="1825069"/>
            <a:ext cx="11374718" cy="4262271"/>
            <a:chOff x="355827" y="1825069"/>
            <a:chExt cx="11374718" cy="4262271"/>
          </a:xfrm>
        </p:grpSpPr>
        <p:grpSp>
          <p:nvGrpSpPr>
            <p:cNvPr id="81" name="组合 80"/>
            <p:cNvGrpSpPr/>
            <p:nvPr/>
          </p:nvGrpSpPr>
          <p:grpSpPr>
            <a:xfrm flipH="1">
              <a:off x="2157271" y="2165011"/>
              <a:ext cx="347186" cy="3564000"/>
              <a:chOff x="3967639" y="2165011"/>
              <a:chExt cx="347186" cy="3564000"/>
            </a:xfrm>
          </p:grpSpPr>
          <p:cxnSp>
            <p:nvCxnSpPr>
              <p:cNvPr id="82" name="流程图-1"/>
              <p:cNvCxnSpPr/>
              <p:nvPr/>
            </p:nvCxnSpPr>
            <p:spPr>
              <a:xfrm>
                <a:off x="4314825" y="2165011"/>
                <a:ext cx="0" cy="3564000"/>
              </a:xfrm>
              <a:prstGeom prst="line">
                <a:avLst/>
              </a:prstGeom>
              <a:ln w="1587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3" name="流程图-2"/>
              <p:cNvCxnSpPr/>
              <p:nvPr/>
            </p:nvCxnSpPr>
            <p:spPr>
              <a:xfrm>
                <a:off x="3967639" y="2179526"/>
                <a:ext cx="347186" cy="0"/>
              </a:xfrm>
              <a:prstGeom prst="line">
                <a:avLst/>
              </a:prstGeom>
              <a:ln w="1587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4" name="流程图-3"/>
              <p:cNvCxnSpPr/>
              <p:nvPr/>
            </p:nvCxnSpPr>
            <p:spPr>
              <a:xfrm>
                <a:off x="3967639" y="3357563"/>
                <a:ext cx="347186" cy="0"/>
              </a:xfrm>
              <a:prstGeom prst="line">
                <a:avLst/>
              </a:prstGeom>
              <a:ln w="1587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5" name="流程图-4"/>
              <p:cNvCxnSpPr/>
              <p:nvPr/>
            </p:nvCxnSpPr>
            <p:spPr>
              <a:xfrm>
                <a:off x="3967639" y="4535600"/>
                <a:ext cx="347186" cy="0"/>
              </a:xfrm>
              <a:prstGeom prst="line">
                <a:avLst/>
              </a:prstGeom>
              <a:ln w="1587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6" name="流程图-5"/>
              <p:cNvCxnSpPr/>
              <p:nvPr/>
            </p:nvCxnSpPr>
            <p:spPr>
              <a:xfrm>
                <a:off x="3967639" y="5713637"/>
                <a:ext cx="347186" cy="0"/>
              </a:xfrm>
              <a:prstGeom prst="line">
                <a:avLst/>
              </a:prstGeom>
              <a:ln w="1587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3924097" y="2165011"/>
              <a:ext cx="347186" cy="3564000"/>
              <a:chOff x="3967639" y="2165011"/>
              <a:chExt cx="347186" cy="3564000"/>
            </a:xfrm>
          </p:grpSpPr>
          <p:cxnSp>
            <p:nvCxnSpPr>
              <p:cNvPr id="59" name="流程图-6"/>
              <p:cNvCxnSpPr/>
              <p:nvPr/>
            </p:nvCxnSpPr>
            <p:spPr>
              <a:xfrm>
                <a:off x="4314825" y="2165011"/>
                <a:ext cx="0" cy="3564000"/>
              </a:xfrm>
              <a:prstGeom prst="line">
                <a:avLst/>
              </a:prstGeom>
              <a:ln w="1587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0" name="流程图-7"/>
              <p:cNvCxnSpPr/>
              <p:nvPr/>
            </p:nvCxnSpPr>
            <p:spPr>
              <a:xfrm>
                <a:off x="3967639" y="2179526"/>
                <a:ext cx="347186" cy="0"/>
              </a:xfrm>
              <a:prstGeom prst="line">
                <a:avLst/>
              </a:prstGeom>
              <a:ln w="1587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3" name="流程图-8"/>
              <p:cNvCxnSpPr/>
              <p:nvPr/>
            </p:nvCxnSpPr>
            <p:spPr>
              <a:xfrm>
                <a:off x="3967639" y="3357563"/>
                <a:ext cx="347186" cy="0"/>
              </a:xfrm>
              <a:prstGeom prst="line">
                <a:avLst/>
              </a:prstGeom>
              <a:ln w="1587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4" name="流程图-9"/>
              <p:cNvCxnSpPr/>
              <p:nvPr/>
            </p:nvCxnSpPr>
            <p:spPr>
              <a:xfrm>
                <a:off x="3967639" y="4535600"/>
                <a:ext cx="347186" cy="0"/>
              </a:xfrm>
              <a:prstGeom prst="line">
                <a:avLst/>
              </a:prstGeom>
              <a:ln w="1587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5" name="流程图-10"/>
              <p:cNvCxnSpPr/>
              <p:nvPr/>
            </p:nvCxnSpPr>
            <p:spPr>
              <a:xfrm>
                <a:off x="3967639" y="5713637"/>
                <a:ext cx="347186" cy="0"/>
              </a:xfrm>
              <a:prstGeom prst="line">
                <a:avLst/>
              </a:prstGeom>
              <a:ln w="1587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2412667" y="1825069"/>
              <a:ext cx="1584000" cy="4262271"/>
              <a:chOff x="4406659" y="1631517"/>
              <a:chExt cx="1630365" cy="4262271"/>
            </a:xfrm>
          </p:grpSpPr>
          <p:sp>
            <p:nvSpPr>
              <p:cNvPr id="41" name="流程图-11"/>
              <p:cNvSpPr/>
              <p:nvPr/>
            </p:nvSpPr>
            <p:spPr>
              <a:xfrm>
                <a:off x="4406659" y="1631517"/>
                <a:ext cx="1630365" cy="7089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汉仪文黑-75简" panose="00020600040101010101" charset="-122"/>
                    <a:ea typeface="汉仪文黑-55简" panose="00020600040101010101" charset="-122"/>
                  </a:rPr>
                  <a:t>内容完整填写</a:t>
                </a:r>
                <a:endParaRPr lang="zh-CN" altLang="en-US" dirty="0">
                  <a:latin typeface="汉仪文黑-75简" panose="00020600040101010101" charset="-122"/>
                  <a:ea typeface="汉仪文黑-55简" panose="00020600040101010101" charset="-122"/>
                </a:endParaRPr>
              </a:p>
            </p:txBody>
          </p:sp>
          <p:sp>
            <p:nvSpPr>
              <p:cNvPr id="42" name="流程图-12"/>
              <p:cNvSpPr/>
              <p:nvPr/>
            </p:nvSpPr>
            <p:spPr>
              <a:xfrm>
                <a:off x="4406659" y="2815969"/>
                <a:ext cx="1630365" cy="7089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汉仪文黑-75简" panose="00020600040101010101" charset="-122"/>
                    <a:ea typeface="汉仪文黑-55简" panose="00020600040101010101" charset="-122"/>
                  </a:rPr>
                  <a:t>单位名称</a:t>
                </a:r>
                <a:endParaRPr lang="zh-CN" altLang="en-US" dirty="0">
                  <a:latin typeface="汉仪文黑-75简" panose="00020600040101010101" charset="-122"/>
                  <a:ea typeface="汉仪文黑-55简" panose="00020600040101010101" charset="-122"/>
                </a:endParaRPr>
              </a:p>
            </p:txBody>
          </p:sp>
          <p:sp>
            <p:nvSpPr>
              <p:cNvPr id="43" name="流程图-13"/>
              <p:cNvSpPr/>
              <p:nvPr/>
            </p:nvSpPr>
            <p:spPr>
              <a:xfrm>
                <a:off x="4406659" y="4000421"/>
                <a:ext cx="1630365" cy="7089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汉仪文黑-75简" panose="00020600040101010101" charset="-122"/>
                    <a:ea typeface="汉仪文黑-55简" panose="00020600040101010101" charset="-122"/>
                  </a:rPr>
                  <a:t>日期数量</a:t>
                </a:r>
                <a:endParaRPr lang="zh-CN" altLang="en-US" dirty="0">
                  <a:latin typeface="汉仪文黑-75简" panose="00020600040101010101" charset="-122"/>
                  <a:ea typeface="汉仪文黑-55简" panose="00020600040101010101" charset="-122"/>
                </a:endParaRPr>
              </a:p>
            </p:txBody>
          </p:sp>
          <p:sp>
            <p:nvSpPr>
              <p:cNvPr id="44" name="流程图-14"/>
              <p:cNvSpPr/>
              <p:nvPr/>
            </p:nvSpPr>
            <p:spPr>
              <a:xfrm>
                <a:off x="4406659" y="5184873"/>
                <a:ext cx="1630365" cy="7089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汉仪文黑-75简" panose="00020600040101010101" charset="-122"/>
                    <a:ea typeface="汉仪文黑-55简" panose="00020600040101010101" charset="-122"/>
                  </a:rPr>
                  <a:t>单价金额</a:t>
                </a:r>
                <a:endParaRPr lang="zh-CN" altLang="en-US" dirty="0">
                  <a:latin typeface="汉仪文黑-75简" panose="00020600040101010101" charset="-122"/>
                  <a:ea typeface="汉仪文黑-55简" panose="00020600040101010101" charset="-122"/>
                </a:endParaRPr>
              </a:p>
            </p:txBody>
          </p:sp>
        </p:grpSp>
        <p:sp>
          <p:nvSpPr>
            <p:cNvPr id="45" name="流程图-15"/>
            <p:cNvSpPr/>
            <p:nvPr/>
          </p:nvSpPr>
          <p:spPr>
            <a:xfrm>
              <a:off x="4635565" y="3668204"/>
              <a:ext cx="1476000" cy="5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汉仪文黑-75简" panose="00020600040101010101" charset="-122"/>
                  <a:ea typeface="汉仪文黑-55简" panose="00020600040101010101" charset="-122"/>
                </a:rPr>
                <a:t>主管签字</a:t>
              </a:r>
              <a:endParaRPr lang="zh-CN" altLang="en-US" dirty="0">
                <a:latin typeface="汉仪文黑-75简" panose="00020600040101010101" charset="-122"/>
                <a:ea typeface="汉仪文黑-55简" panose="00020600040101010101" charset="-122"/>
              </a:endParaRPr>
            </a:p>
          </p:txBody>
        </p:sp>
        <p:sp>
          <p:nvSpPr>
            <p:cNvPr id="47" name="流程图-16"/>
            <p:cNvSpPr/>
            <p:nvPr/>
          </p:nvSpPr>
          <p:spPr>
            <a:xfrm>
              <a:off x="6508558" y="3668204"/>
              <a:ext cx="1476000" cy="5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汉仪文黑-75简" panose="00020600040101010101" charset="-122"/>
                  <a:ea typeface="汉仪文黑-55简" panose="00020600040101010101" charset="-122"/>
                </a:rPr>
                <a:t>总经理签字</a:t>
              </a:r>
              <a:endParaRPr lang="zh-CN" altLang="en-US" dirty="0">
                <a:latin typeface="汉仪文黑-75简" panose="00020600040101010101" charset="-122"/>
                <a:ea typeface="汉仪文黑-55简" panose="00020600040101010101" charset="-122"/>
              </a:endParaRPr>
            </a:p>
          </p:txBody>
        </p:sp>
        <p:sp>
          <p:nvSpPr>
            <p:cNvPr id="49" name="流程图-17"/>
            <p:cNvSpPr/>
            <p:nvPr/>
          </p:nvSpPr>
          <p:spPr>
            <a:xfrm>
              <a:off x="8381551" y="3668204"/>
              <a:ext cx="1476000" cy="5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汉仪文黑-75简" panose="00020600040101010101" charset="-122"/>
                  <a:ea typeface="汉仪文黑-55简" panose="00020600040101010101" charset="-122"/>
                </a:rPr>
                <a:t>财务审核</a:t>
              </a:r>
              <a:endParaRPr lang="zh-CN" altLang="en-US" dirty="0">
                <a:latin typeface="汉仪文黑-75简" panose="00020600040101010101" charset="-122"/>
                <a:ea typeface="汉仪文黑-55简" panose="00020600040101010101" charset="-122"/>
              </a:endParaRPr>
            </a:p>
          </p:txBody>
        </p:sp>
        <p:sp>
          <p:nvSpPr>
            <p:cNvPr id="50" name="流程图-18"/>
            <p:cNvSpPr/>
            <p:nvPr/>
          </p:nvSpPr>
          <p:spPr>
            <a:xfrm>
              <a:off x="10254545" y="3668204"/>
              <a:ext cx="1476000" cy="5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汉仪文黑-75简" panose="00020600040101010101" charset="-122"/>
                  <a:ea typeface="汉仪文黑-55简" panose="00020600040101010101" charset="-122"/>
                </a:rPr>
                <a:t>会计报销</a:t>
              </a:r>
              <a:endParaRPr lang="zh-CN" altLang="en-US" dirty="0">
                <a:latin typeface="汉仪文黑-75简" panose="00020600040101010101" charset="-122"/>
                <a:ea typeface="汉仪文黑-55简" panose="00020600040101010101" charset="-122"/>
              </a:endParaRPr>
            </a:p>
          </p:txBody>
        </p:sp>
        <p:cxnSp>
          <p:nvCxnSpPr>
            <p:cNvPr id="12" name="流程图-19"/>
            <p:cNvCxnSpPr>
              <a:endCxn id="47" idx="1"/>
            </p:cNvCxnSpPr>
            <p:nvPr/>
          </p:nvCxnSpPr>
          <p:spPr>
            <a:xfrm>
              <a:off x="6111565" y="3956204"/>
              <a:ext cx="396993" cy="0"/>
            </a:xfrm>
            <a:prstGeom prst="line">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流程图-20"/>
            <p:cNvCxnSpPr/>
            <p:nvPr/>
          </p:nvCxnSpPr>
          <p:spPr>
            <a:xfrm>
              <a:off x="7984558" y="3956204"/>
              <a:ext cx="396993" cy="0"/>
            </a:xfrm>
            <a:prstGeom prst="line">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流程图-21"/>
            <p:cNvCxnSpPr/>
            <p:nvPr/>
          </p:nvCxnSpPr>
          <p:spPr>
            <a:xfrm>
              <a:off x="9857551" y="3956204"/>
              <a:ext cx="396993" cy="0"/>
            </a:xfrm>
            <a:prstGeom prst="line">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流程图-22"/>
            <p:cNvCxnSpPr/>
            <p:nvPr/>
          </p:nvCxnSpPr>
          <p:spPr>
            <a:xfrm>
              <a:off x="4271283" y="3956204"/>
              <a:ext cx="364282" cy="0"/>
            </a:xfrm>
            <a:prstGeom prst="line">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流程图-23"/>
            <p:cNvCxnSpPr/>
            <p:nvPr/>
          </p:nvCxnSpPr>
          <p:spPr>
            <a:xfrm>
              <a:off x="1792989" y="3956204"/>
              <a:ext cx="364282" cy="0"/>
            </a:xfrm>
            <a:prstGeom prst="line">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流程图-24"/>
            <p:cNvSpPr/>
            <p:nvPr/>
          </p:nvSpPr>
          <p:spPr>
            <a:xfrm>
              <a:off x="355827" y="3668204"/>
              <a:ext cx="1476000" cy="5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汉仪文黑-75简" panose="00020600040101010101" charset="-122"/>
                  <a:ea typeface="汉仪文黑-55简" panose="00020600040101010101" charset="-122"/>
                </a:rPr>
                <a:t>填写报销单</a:t>
              </a:r>
              <a:endParaRPr lang="zh-CN" altLang="en-US" dirty="0">
                <a:latin typeface="汉仪文黑-75简" panose="00020600040101010101" charset="-122"/>
                <a:ea typeface="汉仪文黑-55简" panose="00020600040101010101" charset="-122"/>
              </a:endParaRPr>
            </a:p>
          </p:txBody>
        </p:sp>
      </p:grpSp>
      <p:cxnSp>
        <p:nvCxnSpPr>
          <p:cNvPr id="90" name="Docer-知鱼设计3"/>
          <p:cNvCxnSpPr/>
          <p:nvPr/>
        </p:nvCxnSpPr>
        <p:spPr>
          <a:xfrm>
            <a:off x="5863771" y="5544457"/>
            <a:ext cx="3802743" cy="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1" y="98494"/>
            <a:ext cx="12192001" cy="744166"/>
            <a:chOff x="-1" y="98494"/>
            <a:chExt cx="12192001" cy="744166"/>
          </a:xfrm>
        </p:grpSpPr>
        <p:grpSp>
          <p:nvGrpSpPr>
            <p:cNvPr id="46" name="组合 45"/>
            <p:cNvGrpSpPr/>
            <p:nvPr/>
          </p:nvGrpSpPr>
          <p:grpSpPr>
            <a:xfrm>
              <a:off x="-1" y="770660"/>
              <a:ext cx="12192001" cy="72000"/>
              <a:chOff x="-1" y="758480"/>
              <a:chExt cx="12192001" cy="72000"/>
            </a:xfrm>
          </p:grpSpPr>
          <p:cxnSp>
            <p:nvCxnSpPr>
              <p:cNvPr id="57" name="直接连接符 56"/>
              <p:cNvCxnSpPr/>
              <p:nvPr/>
            </p:nvCxnSpPr>
            <p:spPr>
              <a:xfrm>
                <a:off x="-1" y="794480"/>
                <a:ext cx="121920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矩形: 圆角 57"/>
              <p:cNvSpPr/>
              <p:nvPr/>
            </p:nvSpPr>
            <p:spPr>
              <a:xfrm>
                <a:off x="8259580" y="758480"/>
                <a:ext cx="3932420" cy="720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109111" y="155644"/>
              <a:ext cx="4297548" cy="584775"/>
              <a:chOff x="109111" y="155644"/>
              <a:chExt cx="4297548" cy="584775"/>
            </a:xfrm>
          </p:grpSpPr>
          <p:sp>
            <p:nvSpPr>
              <p:cNvPr id="52" name="文本框 51"/>
              <p:cNvSpPr txBox="1"/>
              <p:nvPr/>
            </p:nvSpPr>
            <p:spPr>
              <a:xfrm>
                <a:off x="887747" y="190083"/>
                <a:ext cx="3518912" cy="492443"/>
              </a:xfrm>
              <a:prstGeom prst="rect">
                <a:avLst/>
              </a:prstGeom>
              <a:noFill/>
            </p:spPr>
            <p:txBody>
              <a:bodyPr wrap="none" rtlCol="0">
                <a:spAutoFit/>
              </a:bodyPr>
              <a:lstStyle/>
              <a:p>
                <a:pPr lvl="0" algn="l">
                  <a:buClrTx/>
                  <a:buSzTx/>
                  <a:buFontTx/>
                </a:pPr>
                <a:r>
                  <a:rPr lang="zh-CN" altLang="en-US" sz="2600" dirty="0">
                    <a:latin typeface="汉仪旗黑-60简" panose="00020600040101010101" charset="-122"/>
                    <a:ea typeface="汉仪旗黑-60简" panose="00020600040101010101" charset="-122"/>
                    <a:cs typeface="宋体" panose="02010600030101010101" pitchFamily="2" charset="-122"/>
                    <a:sym typeface="Segoe UI" panose="020B0502040204020203" pitchFamily="34" charset="0"/>
                  </a:rPr>
                  <a:t>费用报销的基本流程图</a:t>
                </a:r>
                <a:endParaRPr lang="zh-CN" altLang="en-US" sz="2600" dirty="0">
                  <a:latin typeface="汉仪旗黑-60简" panose="00020600040101010101" charset="-122"/>
                  <a:ea typeface="汉仪旗黑-60简" panose="00020600040101010101" charset="-122"/>
                  <a:cs typeface="宋体" panose="02010600030101010101" pitchFamily="2" charset="-122"/>
                  <a:sym typeface="Segoe UI" panose="020B0502040204020203" pitchFamily="34" charset="0"/>
                </a:endParaRPr>
              </a:p>
            </p:txBody>
          </p:sp>
          <p:sp>
            <p:nvSpPr>
              <p:cNvPr id="53" name="文本框 52"/>
              <p:cNvSpPr txBox="1"/>
              <p:nvPr/>
            </p:nvSpPr>
            <p:spPr>
              <a:xfrm>
                <a:off x="109111" y="155644"/>
                <a:ext cx="808235" cy="584775"/>
              </a:xfrm>
              <a:prstGeom prst="rect">
                <a:avLst/>
              </a:prstGeom>
              <a:noFill/>
            </p:spPr>
            <p:txBody>
              <a:bodyPr wrap="none" rtlCol="0">
                <a:spAutoFit/>
              </a:bodyPr>
              <a:lstStyle/>
              <a:p>
                <a:r>
                  <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rPr>
                  <a:t>2.2</a:t>
                </a:r>
                <a:endParaRPr lang="en-US" altLang="zh-CN" sz="32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sp>
          <p:nvSpPr>
            <p:cNvPr id="51" name="文本框 50"/>
            <p:cNvSpPr txBox="1"/>
            <p:nvPr/>
          </p:nvSpPr>
          <p:spPr>
            <a:xfrm>
              <a:off x="11107622" y="98494"/>
              <a:ext cx="932180" cy="521970"/>
            </a:xfrm>
            <a:prstGeom prst="rect">
              <a:avLst/>
            </a:prstGeom>
            <a:noFill/>
          </p:spPr>
          <p:txBody>
            <a:bodyPr wrap="none" rtlCol="0">
              <a:spAutoFit/>
            </a:bodyPr>
            <a:lstStyle/>
            <a:p>
              <a:r>
                <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rPr>
                <a:t>logo</a:t>
              </a:r>
              <a:endParaRPr lang="en-US" altLang="zh-CN" sz="2800" b="1" dirty="0">
                <a:solidFill>
                  <a:schemeClr val="accent1"/>
                </a:solidFill>
                <a:latin typeface="汉仪文黑-75简" panose="00020600040101010101" charset="-122"/>
                <a:ea typeface="汉仪文黑-55简" panose="00020600040101010101" charset="-122"/>
                <a:cs typeface="思源宋体" panose="0202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theme/theme1.xml><?xml version="1.0" encoding="utf-8"?>
<a:theme xmlns:a="http://schemas.openxmlformats.org/drawingml/2006/main" name="Office 主题​​">
  <a:themeElements>
    <a:clrScheme name="自定义 2">
      <a:dk1>
        <a:srgbClr val="000000"/>
      </a:dk1>
      <a:lt1>
        <a:srgbClr val="FFFFFF"/>
      </a:lt1>
      <a:dk2>
        <a:srgbClr val="000000"/>
      </a:dk2>
      <a:lt2>
        <a:srgbClr val="FFFFFF"/>
      </a:lt2>
      <a:accent1>
        <a:srgbClr val="004074"/>
      </a:accent1>
      <a:accent2>
        <a:srgbClr val="004074"/>
      </a:accent2>
      <a:accent3>
        <a:srgbClr val="004074"/>
      </a:accent3>
      <a:accent4>
        <a:srgbClr val="004074"/>
      </a:accent4>
      <a:accent5>
        <a:srgbClr val="004074"/>
      </a:accent5>
      <a:accent6>
        <a:srgbClr val="004074"/>
      </a:accent6>
      <a:hlink>
        <a:srgbClr val="FF6666"/>
      </a:hlink>
      <a:folHlink>
        <a:srgbClr val="FF6666"/>
      </a:folHlink>
    </a:clrScheme>
    <a:fontScheme name="自定义 1">
      <a:majorFont>
        <a:latin typeface="思源黑体 CN Medium"/>
        <a:ea typeface="思源黑体 CN Medium"/>
        <a:cs typeface=""/>
      </a:majorFont>
      <a:minorFont>
        <a:latin typeface="思源黑体 CN Regular"/>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3721</Words>
  <Application>WPS 演示</Application>
  <PresentationFormat>宽屏</PresentationFormat>
  <Paragraphs>402</Paragraphs>
  <Slides>24</Slides>
  <Notes>0</Notes>
  <HiddenSlides>1</HiddenSlides>
  <MMClips>0</MMClips>
  <ScaleCrop>false</ScaleCrop>
  <HeadingPairs>
    <vt:vector size="6" baseType="variant">
      <vt:variant>
        <vt:lpstr>已用的字体</vt:lpstr>
      </vt:variant>
      <vt:variant>
        <vt:i4>31</vt:i4>
      </vt:variant>
      <vt:variant>
        <vt:lpstr>主题</vt:lpstr>
      </vt:variant>
      <vt:variant>
        <vt:i4>1</vt:i4>
      </vt:variant>
      <vt:variant>
        <vt:lpstr>幻灯片标题</vt:lpstr>
      </vt:variant>
      <vt:variant>
        <vt:i4>24</vt:i4>
      </vt:variant>
    </vt:vector>
  </HeadingPairs>
  <TitlesOfParts>
    <vt:vector size="56" baseType="lpstr">
      <vt:lpstr>Arial</vt:lpstr>
      <vt:lpstr>宋体</vt:lpstr>
      <vt:lpstr>Wingdings</vt:lpstr>
      <vt:lpstr>汉仪旗黑-60简</vt:lpstr>
      <vt:lpstr>思源黑体 CN Medium</vt:lpstr>
      <vt:lpstr>文泉驿等宽微米黑</vt:lpstr>
      <vt:lpstr>Segoe UI</vt:lpstr>
      <vt:lpstr>微软雅黑</vt:lpstr>
      <vt:lpstr>Noto Sans S Chinese Bold</vt:lpstr>
      <vt:lpstr>汉仪文黑-75简</vt:lpstr>
      <vt:lpstr>汉仪文黑-85简</vt:lpstr>
      <vt:lpstr>汉仪文黑-55简</vt:lpstr>
      <vt:lpstr>思源宋体</vt:lpstr>
      <vt:lpstr>Times New Roman</vt:lpstr>
      <vt:lpstr>思源黑体 CN Regular</vt:lpstr>
      <vt:lpstr>Arial Unicode MS</vt:lpstr>
      <vt:lpstr>等线</vt:lpstr>
      <vt:lpstr>Calibri</vt:lpstr>
      <vt:lpstr>思源黑体</vt:lpstr>
      <vt:lpstr>Calibri</vt:lpstr>
      <vt:lpstr>思源黑体 CN Bold</vt:lpstr>
      <vt:lpstr>Microsoft YaHei Bold</vt:lpstr>
      <vt:lpstr>MingLiU_HKSCS</vt:lpstr>
      <vt:lpstr>汉仪旗黑-75S</vt:lpstr>
      <vt:lpstr>汉仪润圆-65简</vt:lpstr>
      <vt:lpstr>汉仪超粗黑简</vt:lpstr>
      <vt:lpstr/>
      <vt:lpstr>Microsoft YaHei Bold</vt:lpstr>
      <vt:lpstr>思源宋体</vt:lpstr>
      <vt:lpstr>思源黑体</vt:lpstr>
      <vt:lpstr>Courier New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知鱼设计</cp:lastModifiedBy>
  <cp:revision>91</cp:revision>
  <dcterms:created xsi:type="dcterms:W3CDTF">2021-09-03T13:55:00Z</dcterms:created>
  <dcterms:modified xsi:type="dcterms:W3CDTF">2021-11-19T01:05:56Z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F2A76D1FA02B4ECBB1924A1231D40C5F</vt:lpwstr>
  </property>
  <property fmtid="{D5CDD505-2E9C-101B-9397-08002B2CF9AE}" pid="3" name="KSOProductBuildVer">
    <vt:lpwstr>2052-11.1.0.11045</vt:lpwstr>
  </property>
</Properties>
</file>