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webExtensions/webExtension1.xml" ContentType="application/vnd.wps-officedocument.webExtension+xml"/>
  <Override PartName="/ppt/webExtensions/webExtension10.xml" ContentType="application/vnd.wps-officedocument.webExtension+xml"/>
  <Override PartName="/ppt/webExtensions/webExtension11.xml" ContentType="application/vnd.wps-officedocument.webExtension+xml"/>
  <Override PartName="/ppt/webExtensions/webExtension12.xml" ContentType="application/vnd.wps-officedocument.webExtension+xml"/>
  <Override PartName="/ppt/webExtensions/webExtension13.xml" ContentType="application/vnd.wps-officedocument.webExtension+xml"/>
  <Override PartName="/ppt/webExtensions/webExtension2.xml" ContentType="application/vnd.wps-officedocument.webExtension+xml"/>
  <Override PartName="/ppt/webExtensions/webExtension3.xml" ContentType="application/vnd.wps-officedocument.webExtension+xml"/>
  <Override PartName="/ppt/webExtensions/webExtension4.xml" ContentType="application/vnd.wps-officedocument.webExtension+xml"/>
  <Override PartName="/ppt/webExtensions/webExtension5.xml" ContentType="application/vnd.wps-officedocument.webExtension+xml"/>
  <Override PartName="/ppt/webExtensions/webExtension6.xml" ContentType="application/vnd.wps-officedocument.webExtension+xml"/>
  <Override PartName="/ppt/webExtensions/webExtension7.xml" ContentType="application/vnd.wps-officedocument.webExtension+xml"/>
  <Override PartName="/ppt/webExtensions/webExtension8.xml" ContentType="application/vnd.wps-officedocument.webExtension+xml"/>
  <Override PartName="/ppt/webExtensions/webExtension9.xml" ContentType="application/vnd.wps-officedocument.webExtension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8BFD"/>
    <a:srgbClr val="A4E164"/>
    <a:srgbClr val="3EDA9A"/>
    <a:srgbClr val="F4A060"/>
    <a:srgbClr val="EA667B"/>
    <a:srgbClr val="767BFA"/>
    <a:srgbClr val="3FAAF6"/>
    <a:srgbClr val="BF7FF1"/>
    <a:srgbClr val="5470FF"/>
    <a:srgbClr val="2D8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image" Target="../media/image4.svg"/><Relationship Id="rId7" Type="http://schemas.openxmlformats.org/officeDocument/2006/relationships/image" Target="../media/image4.png"/><Relationship Id="rId6" Type="http://schemas.openxmlformats.org/officeDocument/2006/relationships/image" Target="../media/image3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36" Type="http://schemas.openxmlformats.org/officeDocument/2006/relationships/slideLayout" Target="../slideLayouts/slideLayout1.xml"/><Relationship Id="rId35" Type="http://schemas.openxmlformats.org/officeDocument/2006/relationships/tags" Target="../tags/tag63.xml"/><Relationship Id="rId34" Type="http://schemas.openxmlformats.org/officeDocument/2006/relationships/image" Target="../media/image13.png"/><Relationship Id="rId33" Type="http://www.wps.cn/officeDocument/2018/webExtension" Target="../webExtensions/webExtension8.xml" TargetMode="External"/><Relationship Id="rId32" Type="http://www.wps.cn/officeDocument/2018/webExtension" Target="../webExtensions/webExtension8.xml"/><Relationship Id="rId31" Type="http://schemas.openxmlformats.org/officeDocument/2006/relationships/image" Target="../media/image12.png"/><Relationship Id="rId30" Type="http://www.wps.cn/officeDocument/2018/webExtension" Target="../webExtensions/webExtension7.xml" TargetMode="External"/><Relationship Id="rId3" Type="http://schemas.openxmlformats.org/officeDocument/2006/relationships/image" Target="../media/image2.png"/><Relationship Id="rId29" Type="http://www.wps.cn/officeDocument/2018/webExtension" Target="../webExtensions/webExtension7.xml"/><Relationship Id="rId28" Type="http://schemas.openxmlformats.org/officeDocument/2006/relationships/image" Target="../media/image11.png"/><Relationship Id="rId27" Type="http://www.wps.cn/officeDocument/2018/webExtension" Target="../webExtensions/webExtension6.xml" TargetMode="External"/><Relationship Id="rId26" Type="http://www.wps.cn/officeDocument/2018/webExtension" Target="../webExtensions/webExtension6.xml"/><Relationship Id="rId25" Type="http://schemas.openxmlformats.org/officeDocument/2006/relationships/image" Target="../media/image10.png"/><Relationship Id="rId24" Type="http://www.wps.cn/officeDocument/2018/webExtension" Target="../webExtensions/webExtension5.xml" TargetMode="External"/><Relationship Id="rId23" Type="http://www.wps.cn/officeDocument/2018/webExtension" Target="../webExtensions/webExtension5.xml"/><Relationship Id="rId22" Type="http://schemas.openxmlformats.org/officeDocument/2006/relationships/image" Target="../media/image9.png"/><Relationship Id="rId21" Type="http://www.wps.cn/officeDocument/2018/webExtension" Target="../webExtensions/webExtension4.xml" TargetMode="External"/><Relationship Id="rId20" Type="http://www.wps.cn/officeDocument/2018/webExtension" Target="../webExtensions/webExtension4.xml"/><Relationship Id="rId2" Type="http://schemas.openxmlformats.org/officeDocument/2006/relationships/image" Target="../media/image1.svg"/><Relationship Id="rId19" Type="http://schemas.openxmlformats.org/officeDocument/2006/relationships/image" Target="../media/image8.png"/><Relationship Id="rId18" Type="http://www.wps.cn/officeDocument/2018/webExtension" Target="../webExtensions/webExtension3.xml" TargetMode="External"/><Relationship Id="rId17" Type="http://www.wps.cn/officeDocument/2018/webExtension" Target="../webExtensions/webExtension3.xml"/><Relationship Id="rId16" Type="http://schemas.openxmlformats.org/officeDocument/2006/relationships/image" Target="../media/image7.png"/><Relationship Id="rId15" Type="http://www.wps.cn/officeDocument/2018/webExtension" Target="../webExtensions/webExtension2.xml" TargetMode="External"/><Relationship Id="rId14" Type="http://www.wps.cn/officeDocument/2018/webExtension" Target="../webExtensions/webExtension2.xml"/><Relationship Id="rId13" Type="http://schemas.openxmlformats.org/officeDocument/2006/relationships/image" Target="../media/image6.png"/><Relationship Id="rId12" Type="http://www.wps.cn/officeDocument/2018/webExtension" Target="../webExtensions/webExtension1.xml" TargetMode="External"/><Relationship Id="rId11" Type="http://www.wps.cn/officeDocument/2018/webExtension" Target="../webExtensions/webExtension1.xml"/><Relationship Id="rId10" Type="http://schemas.openxmlformats.org/officeDocument/2006/relationships/image" Target="../media/image5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64.xml"/><Relationship Id="rId8" Type="http://schemas.openxmlformats.org/officeDocument/2006/relationships/image" Target="../media/image15.png"/><Relationship Id="rId7" Type="http://www.wps.cn/officeDocument/2018/webExtension" Target="../webExtensions/webExtension10.xml" TargetMode="External"/><Relationship Id="rId6" Type="http://www.wps.cn/officeDocument/2018/webExtension" Target="../webExtensions/webExtension10.xml"/><Relationship Id="rId5" Type="http://schemas.openxmlformats.org/officeDocument/2006/relationships/image" Target="../media/image14.png"/><Relationship Id="rId4" Type="http://www.wps.cn/officeDocument/2018/webExtension" Target="../webExtensions/webExtension9.xml" TargetMode="External"/><Relationship Id="rId3" Type="http://www.wps.cn/officeDocument/2018/webExtension" Target="../webExtensions/webExtension9.xml"/><Relationship Id="rId2" Type="http://schemas.openxmlformats.org/officeDocument/2006/relationships/image" Target="../media/image1.svg"/><Relationship Id="rId10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5.xml"/><Relationship Id="rId5" Type="http://schemas.openxmlformats.org/officeDocument/2006/relationships/image" Target="../media/image16.png"/><Relationship Id="rId4" Type="http://www.wps.cn/officeDocument/2018/webExtension" Target="../webExtensions/webExtension11.xml" TargetMode="External"/><Relationship Id="rId3" Type="http://www.wps.cn/officeDocument/2018/webExtension" Target="../webExtensions/webExtension1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6.xml"/><Relationship Id="rId5" Type="http://schemas.openxmlformats.org/officeDocument/2006/relationships/image" Target="../media/image17.png"/><Relationship Id="rId4" Type="http://www.wps.cn/officeDocument/2018/webExtension" Target="../webExtensions/webExtension12.xml" TargetMode="External"/><Relationship Id="rId3" Type="http://www.wps.cn/officeDocument/2018/webExtension" Target="../webExtensions/webExtension12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67.xml"/><Relationship Id="rId5" Type="http://schemas.openxmlformats.org/officeDocument/2006/relationships/image" Target="../media/image18.png"/><Relationship Id="rId4" Type="http://www.wps.cn/officeDocument/2018/webExtension" Target="../webExtensions/webExtension13.xml" TargetMode="External"/><Relationship Id="rId3" Type="http://www.wps.cn/officeDocument/2018/webExtension" Target="../webExtensions/webExtension13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矩形 36"/>
          <p:cNvSpPr/>
          <p:nvPr/>
        </p:nvSpPr>
        <p:spPr>
          <a:xfrm>
            <a:off x="3751580" y="1945640"/>
            <a:ext cx="6142355" cy="361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8890" y="-13335"/>
            <a:ext cx="12192000" cy="493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6745" y="64770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产品运营数据分析</a:t>
            </a:r>
            <a:endParaRPr lang="zh-CN" altLang="en-US" sz="16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6" name="图片 5" descr="343435333331373b333634393633343bcad5b2d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1785" y="80010"/>
            <a:ext cx="247650" cy="2952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2725" y="565785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b="1"/>
              <a:t>付费用户分析</a:t>
            </a:r>
            <a:endParaRPr lang="zh-CN" altLang="en-US" sz="1200" b="1"/>
          </a:p>
        </p:txBody>
      </p:sp>
      <p:sp>
        <p:nvSpPr>
          <p:cNvPr id="9" name="矩形 8"/>
          <p:cNvSpPr/>
          <p:nvPr/>
        </p:nvSpPr>
        <p:spPr>
          <a:xfrm>
            <a:off x="233045" y="875030"/>
            <a:ext cx="3402965" cy="76200"/>
          </a:xfrm>
          <a:prstGeom prst="rect">
            <a:avLst/>
          </a:prstGeom>
          <a:solidFill>
            <a:srgbClr val="2D8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670300" y="565785"/>
            <a:ext cx="7924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b="1"/>
              <a:t>数据概览</a:t>
            </a:r>
            <a:endParaRPr lang="zh-CN" altLang="en-US" sz="1200" b="1"/>
          </a:p>
        </p:txBody>
      </p:sp>
      <p:sp>
        <p:nvSpPr>
          <p:cNvPr id="14" name="文本框 13"/>
          <p:cNvSpPr txBox="1"/>
          <p:nvPr/>
        </p:nvSpPr>
        <p:spPr>
          <a:xfrm>
            <a:off x="3910965" y="1988820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b="1"/>
              <a:t>用户来源分析</a:t>
            </a:r>
            <a:endParaRPr lang="zh-CN" altLang="en-US" sz="1200" b="1"/>
          </a:p>
        </p:txBody>
      </p:sp>
      <p:sp>
        <p:nvSpPr>
          <p:cNvPr id="16" name="矩形 15"/>
          <p:cNvSpPr/>
          <p:nvPr/>
        </p:nvSpPr>
        <p:spPr>
          <a:xfrm>
            <a:off x="3751580" y="860425"/>
            <a:ext cx="1990090" cy="913130"/>
          </a:xfrm>
          <a:prstGeom prst="rect">
            <a:avLst/>
          </a:prstGeom>
          <a:gradFill>
            <a:gsLst>
              <a:gs pos="0">
                <a:srgbClr val="5470FF"/>
              </a:gs>
              <a:gs pos="100000">
                <a:srgbClr val="BF7FF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5828030" y="860425"/>
            <a:ext cx="1990090" cy="913130"/>
          </a:xfrm>
          <a:prstGeom prst="rect">
            <a:avLst/>
          </a:prstGeom>
          <a:gradFill>
            <a:gsLst>
              <a:gs pos="0">
                <a:srgbClr val="3FAAF6"/>
              </a:gs>
              <a:gs pos="100000">
                <a:srgbClr val="767BFA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7904480" y="857250"/>
            <a:ext cx="1990090" cy="913130"/>
          </a:xfrm>
          <a:prstGeom prst="rect">
            <a:avLst/>
          </a:prstGeom>
          <a:gradFill>
            <a:gsLst>
              <a:gs pos="0">
                <a:srgbClr val="EA667B"/>
              </a:gs>
              <a:gs pos="100000">
                <a:srgbClr val="F4A06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9980930" y="857250"/>
            <a:ext cx="1990090" cy="913130"/>
          </a:xfrm>
          <a:prstGeom prst="rect">
            <a:avLst/>
          </a:prstGeom>
          <a:gradFill>
            <a:gsLst>
              <a:gs pos="0">
                <a:srgbClr val="3EDA9A"/>
              </a:gs>
              <a:gs pos="100000">
                <a:srgbClr val="A4E164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3910965" y="1034415"/>
            <a:ext cx="10007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>
                <a:solidFill>
                  <a:schemeClr val="bg1"/>
                </a:solidFill>
              </a:rPr>
              <a:t>访问数</a:t>
            </a:r>
            <a:endParaRPr lang="zh-CN" altLang="en-US" sz="1200">
              <a:solidFill>
                <a:schemeClr val="bg1"/>
              </a:solidFill>
            </a:endParaRPr>
          </a:p>
          <a:p>
            <a:pPr algn="l"/>
            <a:r>
              <a:rPr lang="zh-CN" altLang="en-US" sz="2000" b="1">
                <a:solidFill>
                  <a:schemeClr val="bg1"/>
                </a:solidFill>
              </a:rPr>
              <a:t>7270人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969635" y="1034415"/>
            <a:ext cx="10007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>
                <a:solidFill>
                  <a:schemeClr val="bg1"/>
                </a:solidFill>
              </a:rPr>
              <a:t>注册数</a:t>
            </a:r>
            <a:endParaRPr lang="zh-CN" altLang="en-US" sz="1200">
              <a:solidFill>
                <a:schemeClr val="bg1"/>
              </a:solidFill>
            </a:endParaRPr>
          </a:p>
          <a:p>
            <a:pPr algn="l"/>
            <a:r>
              <a:rPr lang="zh-CN" altLang="en-US" sz="2000" b="1">
                <a:solidFill>
                  <a:schemeClr val="bg1"/>
                </a:solidFill>
              </a:rPr>
              <a:t>5089人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8028305" y="1034415"/>
            <a:ext cx="1097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>
                <a:solidFill>
                  <a:schemeClr val="bg1"/>
                </a:solidFill>
              </a:rPr>
              <a:t>平均停留时长</a:t>
            </a:r>
            <a:endParaRPr lang="zh-CN" altLang="en-US" sz="1200">
              <a:solidFill>
                <a:schemeClr val="bg1"/>
              </a:solidFill>
            </a:endParaRPr>
          </a:p>
          <a:p>
            <a:pPr algn="l"/>
            <a:r>
              <a:rPr lang="en-US" altLang="zh-CN" sz="2000" b="1">
                <a:solidFill>
                  <a:schemeClr val="bg1"/>
                </a:solidFill>
              </a:rPr>
              <a:t>6</a:t>
            </a:r>
            <a:r>
              <a:rPr lang="zh-CN" altLang="en-US" sz="2000" b="1">
                <a:solidFill>
                  <a:schemeClr val="bg1"/>
                </a:solidFill>
              </a:rPr>
              <a:t>小时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086975" y="1034415"/>
            <a:ext cx="100076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>
                <a:solidFill>
                  <a:schemeClr val="bg1"/>
                </a:solidFill>
                <a:sym typeface="+mn-ea"/>
              </a:rPr>
              <a:t>付费数</a:t>
            </a:r>
            <a:endParaRPr lang="zh-CN" altLang="en-US" sz="1200">
              <a:solidFill>
                <a:schemeClr val="bg1"/>
              </a:solidFill>
              <a:sym typeface="+mn-ea"/>
            </a:endParaRPr>
          </a:p>
          <a:p>
            <a:pPr algn="l"/>
            <a:r>
              <a:rPr lang="zh-CN" altLang="en-US" sz="2000" b="1">
                <a:solidFill>
                  <a:schemeClr val="bg1"/>
                </a:solidFill>
              </a:rPr>
              <a:t>3000人</a:t>
            </a:r>
            <a:endParaRPr lang="zh-CN" altLang="en-US" sz="2000" b="1">
              <a:solidFill>
                <a:schemeClr val="bg1"/>
              </a:solidFill>
            </a:endParaRPr>
          </a:p>
        </p:txBody>
      </p:sp>
      <p:pic>
        <p:nvPicPr>
          <p:cNvPr id="30" name="图片 29" descr="32313538313539393b32313538313539353bb7c3cecac1bf"/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44135" y="1123950"/>
            <a:ext cx="379095" cy="379095"/>
          </a:xfrm>
          <a:prstGeom prst="rect">
            <a:avLst/>
          </a:prstGeom>
        </p:spPr>
      </p:pic>
      <p:pic>
        <p:nvPicPr>
          <p:cNvPr id="33" name="图片 32" descr="32313535383135393b32313535383136323bd3f2c3fbd7a2b2e1"/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69150" y="1108075"/>
            <a:ext cx="448310" cy="448310"/>
          </a:xfrm>
          <a:prstGeom prst="rect">
            <a:avLst/>
          </a:prstGeom>
        </p:spPr>
      </p:pic>
      <p:pic>
        <p:nvPicPr>
          <p:cNvPr id="34" name="图片 33" descr="343435333332363b333635393134373bcab1bce4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191625" y="1095375"/>
            <a:ext cx="443865" cy="443865"/>
          </a:xfrm>
          <a:prstGeom prst="rect">
            <a:avLst/>
          </a:prstGeom>
        </p:spPr>
      </p:pic>
      <p:pic>
        <p:nvPicPr>
          <p:cNvPr id="35" name="图片 34" descr="343631303232303b343631303333313bc1e3c7ae"/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288395" y="1092200"/>
            <a:ext cx="457835" cy="457835"/>
          </a:xfrm>
          <a:prstGeom prst="rect">
            <a:avLst/>
          </a:prstGeom>
        </p:spPr>
      </p:pic>
      <p:sp>
        <p:nvSpPr>
          <p:cNvPr id="38" name="矩形 37"/>
          <p:cNvSpPr/>
          <p:nvPr/>
        </p:nvSpPr>
        <p:spPr>
          <a:xfrm>
            <a:off x="9980930" y="1945640"/>
            <a:ext cx="1990090" cy="361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10130790" y="1988820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b="1"/>
              <a:t>用户画像分析</a:t>
            </a:r>
            <a:endParaRPr lang="zh-CN" altLang="en-US" sz="1200" b="1"/>
          </a:p>
        </p:txBody>
      </p:sp>
      <p:sp>
        <p:nvSpPr>
          <p:cNvPr id="40" name="矩形 39"/>
          <p:cNvSpPr/>
          <p:nvPr/>
        </p:nvSpPr>
        <p:spPr>
          <a:xfrm>
            <a:off x="3752215" y="4244340"/>
            <a:ext cx="2923540" cy="361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文本框 40"/>
          <p:cNvSpPr txBox="1"/>
          <p:nvPr/>
        </p:nvSpPr>
        <p:spPr>
          <a:xfrm>
            <a:off x="3911600" y="4287520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b="1"/>
              <a:t>访问质量分析</a:t>
            </a:r>
            <a:endParaRPr lang="zh-CN" altLang="en-US" sz="1200" b="1"/>
          </a:p>
        </p:txBody>
      </p:sp>
      <p:sp>
        <p:nvSpPr>
          <p:cNvPr id="42" name="矩形 41"/>
          <p:cNvSpPr/>
          <p:nvPr/>
        </p:nvSpPr>
        <p:spPr>
          <a:xfrm>
            <a:off x="6784340" y="4244340"/>
            <a:ext cx="3110230" cy="361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>
            <a:off x="6943725" y="4287520"/>
            <a:ext cx="1097280" cy="27559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200" b="1"/>
              <a:t>用户标签排名</a:t>
            </a:r>
            <a:endParaRPr lang="zh-CN" altLang="en-US" sz="1200" b="1"/>
          </a:p>
        </p:txBody>
      </p:sp>
      <p:pic>
        <p:nvPicPr>
          <p:cNvPr id="44" name="图片 43"/>
          <p:cNvPicPr/>
          <p:nvPr/>
        </p:nvPicPr>
        <p:blipFill>
          <a:blip r:embed="rId13"/>
          <a:stretch>
            <a:fillRect/>
          </a:stretch>
        </p:blipFill>
        <p:spPr>
          <a:xfrm>
            <a:off x="9974580" y="2307590"/>
            <a:ext cx="1996440" cy="1362075"/>
          </a:xfrm>
          <a:prstGeom prst="rect">
            <a:avLst/>
          </a:prstGeom>
          <a:extLst>
            <wpswe:webExtensionRef xmlns:wpswe="http://www.wps.cn/officeDocument/2018/webExtension" r:id="rId12"/>
          </a:extLst>
        </p:spPr>
      </p:pic>
      <p:pic>
        <p:nvPicPr>
          <p:cNvPr id="50" name="图片 49"/>
          <p:cNvPicPr/>
          <p:nvPr/>
        </p:nvPicPr>
        <p:blipFill>
          <a:blip r:embed="rId16"/>
          <a:stretch>
            <a:fillRect/>
          </a:stretch>
        </p:blipFill>
        <p:spPr>
          <a:xfrm>
            <a:off x="9975850" y="3669665"/>
            <a:ext cx="1996440" cy="1362075"/>
          </a:xfrm>
          <a:prstGeom prst="rect">
            <a:avLst/>
          </a:prstGeom>
          <a:extLst>
            <wpswe:webExtensionRef xmlns:wpswe="http://www.wps.cn/officeDocument/2018/webExtension" r:id="rId15"/>
          </a:extLst>
        </p:spPr>
      </p:pic>
      <p:pic>
        <p:nvPicPr>
          <p:cNvPr id="10" name="图片 9"/>
          <p:cNvPicPr/>
          <p:nvPr/>
        </p:nvPicPr>
        <p:blipFill>
          <a:blip r:embed="rId19"/>
          <a:stretch>
            <a:fillRect/>
          </a:stretch>
        </p:blipFill>
        <p:spPr>
          <a:xfrm>
            <a:off x="233045" y="951230"/>
            <a:ext cx="3403600" cy="2794000"/>
          </a:xfrm>
          <a:prstGeom prst="rect">
            <a:avLst/>
          </a:prstGeom>
          <a:extLst>
            <wpswe:webExtensionRef xmlns:wpswe="http://www.wps.cn/officeDocument/2018/webExtension" r:id="rId18"/>
          </a:extLst>
        </p:spPr>
      </p:pic>
      <p:pic>
        <p:nvPicPr>
          <p:cNvPr id="12" name="图片 11"/>
          <p:cNvPicPr/>
          <p:nvPr/>
        </p:nvPicPr>
        <p:blipFill>
          <a:blip r:embed="rId22"/>
          <a:stretch>
            <a:fillRect/>
          </a:stretch>
        </p:blipFill>
        <p:spPr>
          <a:xfrm>
            <a:off x="236220" y="3745230"/>
            <a:ext cx="3407410" cy="2899410"/>
          </a:xfrm>
          <a:prstGeom prst="rect">
            <a:avLst/>
          </a:prstGeom>
          <a:extLst>
            <wpswe:webExtensionRef xmlns:wpswe="http://www.wps.cn/officeDocument/2018/webExtension" r:id="rId21"/>
          </a:extLst>
        </p:spPr>
      </p:pic>
      <p:pic>
        <p:nvPicPr>
          <p:cNvPr id="51" name="图片 50"/>
          <p:cNvPicPr/>
          <p:nvPr/>
        </p:nvPicPr>
        <p:blipFill>
          <a:blip r:embed="rId25"/>
          <a:stretch>
            <a:fillRect/>
          </a:stretch>
        </p:blipFill>
        <p:spPr>
          <a:xfrm>
            <a:off x="9974580" y="5031740"/>
            <a:ext cx="1996440" cy="1609090"/>
          </a:xfrm>
          <a:prstGeom prst="rect">
            <a:avLst/>
          </a:prstGeom>
          <a:extLst>
            <wpswe:webExtensionRef xmlns:wpswe="http://www.wps.cn/officeDocument/2018/webExtension" r:id="rId24"/>
          </a:extLst>
        </p:spPr>
      </p:pic>
      <p:pic>
        <p:nvPicPr>
          <p:cNvPr id="36" name="图片 35"/>
          <p:cNvPicPr/>
          <p:nvPr/>
        </p:nvPicPr>
        <p:blipFill>
          <a:blip r:embed="rId28"/>
          <a:stretch>
            <a:fillRect/>
          </a:stretch>
        </p:blipFill>
        <p:spPr>
          <a:xfrm>
            <a:off x="3751580" y="2307590"/>
            <a:ext cx="6142355" cy="1791335"/>
          </a:xfrm>
          <a:prstGeom prst="rect">
            <a:avLst/>
          </a:prstGeom>
          <a:extLst>
            <wpswe:webExtensionRef xmlns:wpswe="http://www.wps.cn/officeDocument/2018/webExtension" r:id="rId27"/>
          </a:extLst>
        </p:spPr>
      </p:pic>
      <p:pic>
        <p:nvPicPr>
          <p:cNvPr id="52" name="图片 51"/>
          <p:cNvPicPr/>
          <p:nvPr/>
        </p:nvPicPr>
        <p:blipFill>
          <a:blip r:embed="rId31"/>
          <a:stretch>
            <a:fillRect/>
          </a:stretch>
        </p:blipFill>
        <p:spPr>
          <a:xfrm>
            <a:off x="3752850" y="4606290"/>
            <a:ext cx="2922905" cy="2040255"/>
          </a:xfrm>
          <a:prstGeom prst="rect">
            <a:avLst/>
          </a:prstGeom>
          <a:extLst>
            <wpswe:webExtensionRef xmlns:wpswe="http://www.wps.cn/officeDocument/2018/webExtension" r:id="rId30"/>
          </a:extLst>
        </p:spPr>
      </p:pic>
      <p:pic>
        <p:nvPicPr>
          <p:cNvPr id="53" name="图片 52"/>
          <p:cNvPicPr/>
          <p:nvPr/>
        </p:nvPicPr>
        <p:blipFill>
          <a:blip r:embed="rId34"/>
          <a:stretch>
            <a:fillRect/>
          </a:stretch>
        </p:blipFill>
        <p:spPr>
          <a:xfrm>
            <a:off x="6784340" y="4603115"/>
            <a:ext cx="3114675" cy="2037715"/>
          </a:xfrm>
          <a:prstGeom prst="rect">
            <a:avLst/>
          </a:prstGeom>
          <a:extLst>
            <wpswe:webExtensionRef xmlns:wpswe="http://www.wps.cn/officeDocument/2018/webExtension" r:id="rId33"/>
          </a:extLst>
        </p:spPr>
      </p:pic>
    </p:spTree>
    <p:custDataLst>
      <p:tags r:id="rId35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890" y="-13335"/>
            <a:ext cx="12192000" cy="493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6745" y="64770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产品运营数据分析</a:t>
            </a:r>
            <a:endParaRPr lang="zh-CN" altLang="en-US" sz="16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6" name="图片 5" descr="343435333331373b333634393633343bcad5b2d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1785" y="80010"/>
            <a:ext cx="247650" cy="2952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6745" y="845185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 b="1"/>
              <a:t>付费用户分析</a:t>
            </a:r>
            <a:endParaRPr lang="zh-CN" altLang="en-US" sz="1400" b="1"/>
          </a:p>
        </p:txBody>
      </p:sp>
      <p:sp>
        <p:nvSpPr>
          <p:cNvPr id="9" name="矩形 8"/>
          <p:cNvSpPr/>
          <p:nvPr/>
        </p:nvSpPr>
        <p:spPr>
          <a:xfrm>
            <a:off x="647065" y="1181100"/>
            <a:ext cx="10869930" cy="76200"/>
          </a:xfrm>
          <a:prstGeom prst="rect">
            <a:avLst/>
          </a:prstGeom>
          <a:solidFill>
            <a:srgbClr val="2D8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/>
          <p:cNvPicPr/>
          <p:nvPr/>
        </p:nvPicPr>
        <p:blipFill>
          <a:blip r:embed="rId5"/>
          <a:stretch>
            <a:fillRect/>
          </a:stretch>
        </p:blipFill>
        <p:spPr>
          <a:xfrm>
            <a:off x="647065" y="1265555"/>
            <a:ext cx="5267325" cy="4908550"/>
          </a:xfrm>
          <a:prstGeom prst="rect">
            <a:avLst/>
          </a:prstGeom>
          <a:extLst>
            <wpswe:webExtensionRef xmlns:wpswe="http://www.wps.cn/officeDocument/2018/webExtension" r:id="rId4"/>
          </a:extLst>
        </p:spPr>
      </p:pic>
      <p:pic>
        <p:nvPicPr>
          <p:cNvPr id="12" name="图片 11"/>
          <p:cNvPicPr/>
          <p:nvPr/>
        </p:nvPicPr>
        <p:blipFill>
          <a:blip r:embed="rId8"/>
          <a:stretch>
            <a:fillRect/>
          </a:stretch>
        </p:blipFill>
        <p:spPr>
          <a:xfrm>
            <a:off x="5913755" y="1265555"/>
            <a:ext cx="5603240" cy="4902835"/>
          </a:xfrm>
          <a:prstGeom prst="rect">
            <a:avLst/>
          </a:prstGeom>
          <a:extLst>
            <wpswe:webExtensionRef xmlns:wpswe="http://www.wps.cn/officeDocument/2018/webExtension" r:id="rId7"/>
          </a:extLst>
        </p:spPr>
      </p:pic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890" y="-13335"/>
            <a:ext cx="12192000" cy="493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6745" y="64770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产品运营数据分析</a:t>
            </a:r>
            <a:endParaRPr lang="zh-CN" altLang="en-US" sz="16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6" name="图片 5" descr="343435333331373b333634393633343bcad5b2d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1785" y="80010"/>
            <a:ext cx="247650" cy="2952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6745" y="845185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 b="1">
                <a:sym typeface="+mn-ea"/>
              </a:rPr>
              <a:t>用户来源分析</a:t>
            </a:r>
            <a:endParaRPr lang="zh-CN" altLang="en-US" sz="1400" b="1"/>
          </a:p>
        </p:txBody>
      </p:sp>
      <p:sp>
        <p:nvSpPr>
          <p:cNvPr id="9" name="矩形 8"/>
          <p:cNvSpPr/>
          <p:nvPr/>
        </p:nvSpPr>
        <p:spPr>
          <a:xfrm>
            <a:off x="647065" y="1181100"/>
            <a:ext cx="10869930" cy="76200"/>
          </a:xfrm>
          <a:prstGeom prst="rect">
            <a:avLst/>
          </a:prstGeom>
          <a:solidFill>
            <a:srgbClr val="2D8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36" name="图片 35"/>
          <p:cNvPicPr/>
          <p:nvPr/>
        </p:nvPicPr>
        <p:blipFill>
          <a:blip r:embed="rId5"/>
          <a:stretch>
            <a:fillRect/>
          </a:stretch>
        </p:blipFill>
        <p:spPr>
          <a:xfrm>
            <a:off x="643890" y="1257300"/>
            <a:ext cx="10873105" cy="5074285"/>
          </a:xfrm>
          <a:prstGeom prst="rect">
            <a:avLst/>
          </a:prstGeom>
          <a:extLst>
            <wpswe:webExtensionRef xmlns:wpswe="http://www.wps.cn/officeDocument/2018/webExtension" r:id="rId4"/>
          </a:extLst>
        </p:spPr>
      </p:pic>
    </p:spTree>
    <p:custDataLst>
      <p:tags r:id="rId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890" y="-13335"/>
            <a:ext cx="12192000" cy="493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6745" y="64770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产品运营数据分析</a:t>
            </a:r>
            <a:endParaRPr lang="zh-CN" altLang="en-US" sz="16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6" name="图片 5" descr="343435333331373b333634393633343bcad5b2d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1785" y="80010"/>
            <a:ext cx="247650" cy="2952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6745" y="845185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 b="1">
                <a:sym typeface="+mn-ea"/>
              </a:rPr>
              <a:t>访问质量分析</a:t>
            </a:r>
            <a:endParaRPr lang="zh-CN" altLang="en-US" sz="1400" b="1"/>
          </a:p>
        </p:txBody>
      </p:sp>
      <p:sp>
        <p:nvSpPr>
          <p:cNvPr id="9" name="矩形 8"/>
          <p:cNvSpPr/>
          <p:nvPr/>
        </p:nvSpPr>
        <p:spPr>
          <a:xfrm>
            <a:off x="647065" y="1181100"/>
            <a:ext cx="10869930" cy="76200"/>
          </a:xfrm>
          <a:prstGeom prst="rect">
            <a:avLst/>
          </a:prstGeom>
          <a:solidFill>
            <a:srgbClr val="2D8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2" name="图片 51"/>
          <p:cNvPicPr/>
          <p:nvPr/>
        </p:nvPicPr>
        <p:blipFill>
          <a:blip r:embed="rId5"/>
          <a:stretch>
            <a:fillRect/>
          </a:stretch>
        </p:blipFill>
        <p:spPr>
          <a:xfrm>
            <a:off x="626110" y="1257300"/>
            <a:ext cx="10890885" cy="5074285"/>
          </a:xfrm>
          <a:prstGeom prst="rect">
            <a:avLst/>
          </a:prstGeom>
          <a:extLst>
            <wpswe:webExtensionRef xmlns:wpswe="http://www.wps.cn/officeDocument/2018/webExtension" r:id="rId4"/>
          </a:extLst>
        </p:spPr>
      </p:pic>
    </p:spTree>
    <p:custDataLst>
      <p:tags r:id="rId6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890" y="-13335"/>
            <a:ext cx="12192000" cy="493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26745" y="64770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产品运营数据分析</a:t>
            </a:r>
            <a:endParaRPr lang="zh-CN" altLang="en-US" sz="1600" b="1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6" name="图片 5" descr="343435333331373b333634393633343bcad5b2d8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311785" y="80010"/>
            <a:ext cx="247650" cy="2952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626745" y="845185"/>
            <a:ext cx="12496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400" b="1">
                <a:sym typeface="+mn-ea"/>
              </a:rPr>
              <a:t>用户标签排名</a:t>
            </a:r>
            <a:endParaRPr lang="zh-CN" altLang="en-US" sz="1400" b="1"/>
          </a:p>
        </p:txBody>
      </p:sp>
      <p:sp>
        <p:nvSpPr>
          <p:cNvPr id="9" name="矩形 8"/>
          <p:cNvSpPr/>
          <p:nvPr/>
        </p:nvSpPr>
        <p:spPr>
          <a:xfrm>
            <a:off x="647065" y="1181100"/>
            <a:ext cx="10869930" cy="76200"/>
          </a:xfrm>
          <a:prstGeom prst="rect">
            <a:avLst/>
          </a:prstGeom>
          <a:solidFill>
            <a:srgbClr val="2D8B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53" name="图片 52"/>
          <p:cNvPicPr/>
          <p:nvPr/>
        </p:nvPicPr>
        <p:blipFill>
          <a:blip r:embed="rId5"/>
          <a:stretch>
            <a:fillRect/>
          </a:stretch>
        </p:blipFill>
        <p:spPr>
          <a:xfrm>
            <a:off x="647065" y="1257300"/>
            <a:ext cx="10869930" cy="5074920"/>
          </a:xfrm>
          <a:prstGeom prst="rect">
            <a:avLst/>
          </a:prstGeom>
          <a:extLst>
            <wpswe:webExtensionRef xmlns:wpswe="http://www.wps.cn/officeDocument/2018/webExtension" r:id="rId4"/>
          </a:extLst>
        </p:spPr>
      </p:pic>
    </p:spTree>
    <p:custDataLst>
      <p:tags r:id="rId6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圆角矩形 40"/>
          <p:cNvSpPr/>
          <p:nvPr/>
        </p:nvSpPr>
        <p:spPr>
          <a:xfrm>
            <a:off x="4419600" y="1847215"/>
            <a:ext cx="2985770" cy="3164205"/>
          </a:xfrm>
          <a:prstGeom prst="roundRect">
            <a:avLst>
              <a:gd name="adj" fmla="val 538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0" name="文本框 59"/>
          <p:cNvSpPr txBox="1"/>
          <p:nvPr/>
        </p:nvSpPr>
        <p:spPr>
          <a:xfrm>
            <a:off x="695400" y="500685"/>
            <a:ext cx="10801200" cy="1143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20000"/>
              </a:lnSpc>
            </a:pPr>
            <a:r>
              <a:rPr lang="zh-CN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简单到</a:t>
            </a:r>
            <a:r>
              <a:rPr lang="en-US" altLang="zh-CN" sz="3000" b="1" dirty="0">
                <a:solidFill>
                  <a:srgbClr val="2D8BFD"/>
                </a:solidFill>
              </a:rPr>
              <a:t>3</a:t>
            </a:r>
            <a:r>
              <a:rPr lang="zh-CN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步，快速更新&amp;创建您的专业</a:t>
            </a:r>
            <a:r>
              <a:rPr lang="zh-CN" altLang="en-US" sz="3000" b="1" dirty="0" smtClean="0">
                <a:solidFill>
                  <a:srgbClr val="2D8BFD"/>
                </a:solidFill>
              </a:rPr>
              <a:t>数据可视化</a:t>
            </a:r>
            <a:r>
              <a:rPr lang="zh-CN" altLang="en-US" sz="3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PPT演示文档</a:t>
            </a:r>
            <a:endParaRPr lang="en-US" altLang="zh-CN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US" altLang="zh-CN" sz="1600" dirty="0">
                <a:solidFill>
                  <a:schemeClr val="bg2">
                    <a:lumMod val="50000"/>
                  </a:schemeClr>
                </a:solidFill>
              </a:rPr>
              <a:t>Make a professional presentation, by just three simple steps</a:t>
            </a:r>
            <a:endParaRPr lang="en-US" altLang="zh-CN" sz="1600" dirty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lnSpc>
                <a:spcPct val="120000"/>
              </a:lnSpc>
            </a:pPr>
            <a:r>
              <a:rPr lang="zh-CN" altLang="en-US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▼</a:t>
            </a:r>
            <a:endParaRPr lang="zh-CN" altLang="en-US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等腰三角形 1"/>
          <p:cNvSpPr/>
          <p:nvPr/>
        </p:nvSpPr>
        <p:spPr>
          <a:xfrm rot="5400000">
            <a:off x="3532393" y="4119944"/>
            <a:ext cx="76888" cy="72009"/>
          </a:xfrm>
          <a:prstGeom prst="triangle">
            <a:avLst/>
          </a:prstGeom>
          <a:solidFill>
            <a:srgbClr val="FFC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等腰三角形 61"/>
          <p:cNvSpPr/>
          <p:nvPr/>
        </p:nvSpPr>
        <p:spPr>
          <a:xfrm rot="5400000">
            <a:off x="3393792" y="4119945"/>
            <a:ext cx="76887" cy="72009"/>
          </a:xfrm>
          <a:prstGeom prst="triangle">
            <a:avLst/>
          </a:prstGeom>
          <a:solidFill>
            <a:srgbClr val="FFC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3" name="等腰三角形 62"/>
          <p:cNvSpPr/>
          <p:nvPr/>
        </p:nvSpPr>
        <p:spPr>
          <a:xfrm rot="5400000">
            <a:off x="3255191" y="4119946"/>
            <a:ext cx="76888" cy="72009"/>
          </a:xfrm>
          <a:prstGeom prst="triangle">
            <a:avLst/>
          </a:prstGeom>
          <a:solidFill>
            <a:srgbClr val="FFC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964565" y="5142865"/>
            <a:ext cx="2434590" cy="7893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120000"/>
              </a:lnSpc>
            </a:pPr>
            <a:r>
              <a:rPr lang="zh-CN" altLang="zh-CN" b="1">
                <a:solidFill>
                  <a:schemeClr val="tx1">
                    <a:lumMod val="85000"/>
                    <a:lumOff val="15000"/>
                  </a:schemeClr>
                </a:solidFill>
              </a:rPr>
              <a:t>第</a:t>
            </a:r>
            <a:r>
              <a:rPr lang="en-US" altLang="zh-CN" b="1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lang="zh-CN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步</a:t>
            </a:r>
            <a:endParaRPr lang="zh-CN" altLang="en-US" b="1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70000"/>
              </a:lnSpc>
            </a:pP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</a:rPr>
              <a:t>选中图表，点击右上角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zh-CN" altLang="en-US" sz="1400">
                <a:solidFill>
                  <a:schemeClr val="tx1">
                    <a:lumMod val="85000"/>
                    <a:lumOff val="15000"/>
                  </a:schemeClr>
                </a:solidFill>
              </a:rPr>
              <a:t>设置</a:t>
            </a:r>
            <a:r>
              <a:rPr lang="en-US" altLang="zh-CN" sz="140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endParaRPr lang="en-US" altLang="zh-CN" sz="14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0" name="圆角矩形 39"/>
          <p:cNvSpPr/>
          <p:nvPr/>
        </p:nvSpPr>
        <p:spPr>
          <a:xfrm>
            <a:off x="859155" y="1847215"/>
            <a:ext cx="2985770" cy="3164205"/>
          </a:xfrm>
          <a:prstGeom prst="roundRect">
            <a:avLst>
              <a:gd name="adj" fmla="val 538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9155" y="2012315"/>
            <a:ext cx="2943225" cy="2428875"/>
          </a:xfrm>
          <a:prstGeom prst="rect">
            <a:avLst/>
          </a:prstGeom>
        </p:spPr>
      </p:pic>
      <p:sp>
        <p:nvSpPr>
          <p:cNvPr id="42" name="圆角矩形 41"/>
          <p:cNvSpPr/>
          <p:nvPr/>
        </p:nvSpPr>
        <p:spPr>
          <a:xfrm>
            <a:off x="7980045" y="1847215"/>
            <a:ext cx="2985770" cy="3164205"/>
          </a:xfrm>
          <a:prstGeom prst="roundRect">
            <a:avLst>
              <a:gd name="adj" fmla="val 538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310" y="1884680"/>
            <a:ext cx="2038350" cy="3088640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6600" y="2069465"/>
            <a:ext cx="2244725" cy="2720340"/>
          </a:xfrm>
          <a:prstGeom prst="rect">
            <a:avLst/>
          </a:prstGeom>
        </p:spPr>
      </p:pic>
      <p:cxnSp>
        <p:nvCxnSpPr>
          <p:cNvPr id="45" name="直接连接符 44"/>
          <p:cNvCxnSpPr/>
          <p:nvPr/>
        </p:nvCxnSpPr>
        <p:spPr>
          <a:xfrm>
            <a:off x="7687945" y="1847215"/>
            <a:ext cx="0" cy="4338955"/>
          </a:xfrm>
          <a:prstGeom prst="line">
            <a:avLst/>
          </a:prstGeom>
          <a:ln w="12700" cmpd="sng">
            <a:solidFill>
              <a:schemeClr val="bg2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 flipH="1">
            <a:off x="4128135" y="1847215"/>
            <a:ext cx="4445" cy="4338320"/>
          </a:xfrm>
          <a:prstGeom prst="line">
            <a:avLst/>
          </a:prstGeom>
          <a:ln w="12700" cmpd="sng">
            <a:solidFill>
              <a:schemeClr val="bg2">
                <a:lumMod val="8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文本框 46"/>
          <p:cNvSpPr txBox="1"/>
          <p:nvPr/>
        </p:nvSpPr>
        <p:spPr>
          <a:xfrm>
            <a:off x="4486910" y="5214620"/>
            <a:ext cx="2138680" cy="9982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10000"/>
              </a:lnSpc>
            </a:pPr>
            <a:r>
              <a:rPr lang="zh-CN" altLang="zh-CN" b="1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第2步</a:t>
            </a:r>
            <a:endParaRPr lang="zh-CN" altLang="zh-CN" b="1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  <a:p>
            <a:pPr lvl="0" algn="l">
              <a:lnSpc>
                <a:spcPct val="160000"/>
              </a:lnSpc>
              <a:buClrTx/>
              <a:buSzTx/>
              <a:buFontTx/>
            </a:pPr>
            <a:r>
              <a:rPr lang="zh-CN" altLang="zh-CN" sz="14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在右侧的任务窗格中，可</a:t>
            </a:r>
            <a:endParaRPr lang="zh-CN" altLang="zh-CN" sz="140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zh-CN" sz="14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配置图表的各种细节；</a:t>
            </a:r>
            <a:endParaRPr lang="zh-CN" altLang="zh-CN" sz="140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8356600" y="5142865"/>
            <a:ext cx="1960880" cy="9772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10000"/>
              </a:lnSpc>
            </a:pPr>
            <a:r>
              <a:rPr lang="zh-CN" altLang="zh-CN" b="1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第</a:t>
            </a:r>
            <a:r>
              <a:rPr lang="en-US" altLang="zh-CN" b="1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3</a:t>
            </a:r>
            <a:r>
              <a:rPr lang="zh-CN" altLang="zh-CN" b="1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步</a:t>
            </a:r>
            <a:endParaRPr lang="zh-CN" altLang="zh-CN" b="1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  <a:p>
            <a:pPr lvl="0" algn="l">
              <a:lnSpc>
                <a:spcPct val="150000"/>
              </a:lnSpc>
              <a:buClrTx/>
              <a:buSzTx/>
              <a:buFontTx/>
            </a:pPr>
            <a:r>
              <a:rPr lang="zh-CN" altLang="zh-CN" sz="14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点击“编辑数据”，可</a:t>
            </a:r>
            <a:endParaRPr lang="zh-CN" altLang="zh-CN" sz="140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zh-CN" sz="1400">
                <a:solidFill>
                  <a:schemeClr val="tx1">
                    <a:lumMod val="85000"/>
                    <a:lumOff val="15000"/>
                  </a:schemeClr>
                </a:solidFill>
                <a:sym typeface="+mn-ea"/>
              </a:rPr>
              <a:t>进行图表的数据修改。</a:t>
            </a:r>
            <a:endParaRPr lang="zh-CN" altLang="zh-CN" sz="1400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62" grpId="0" bldLvl="0" animBg="1"/>
      <p:bldP spid="63" grpId="0" bldLvl="0" animBg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webExtension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package" Target="../embeddings/Workbook1.xlsx"/></Relationships>
</file>

<file path=ppt/webExtensions/_rels/webExtension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package" Target="../embeddings/Workbook10.xlsx"/></Relationships>
</file>

<file path=ppt/webExtensions/_rels/webExtension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package" Target="../embeddings/Workbook11.xlsx"/></Relationships>
</file>

<file path=ppt/webExtensions/_rels/webExtension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package" Target="../embeddings/Workbook12.xlsx"/></Relationships>
</file>

<file path=ppt/webExtensions/_rels/webExtension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package" Target="../embeddings/Workbook13.xlsx"/></Relationships>
</file>

<file path=ppt/webExtensions/_rels/webExtension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package" Target="../embeddings/Workbook2.xlsx"/></Relationships>
</file>

<file path=ppt/webExtensions/_rels/webExtension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package" Target="../embeddings/Workbook3.xlsx"/></Relationships>
</file>

<file path=ppt/webExtensions/_rels/webExtension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package" Target="../embeddings/Workbook4.xlsx"/></Relationships>
</file>

<file path=ppt/webExtensions/_rels/webExtension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package" Target="../embeddings/Workbook5.xlsx"/></Relationships>
</file>

<file path=ppt/webExtensions/_rels/webExtension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package" Target="../embeddings/Workbook6.xlsx"/></Relationships>
</file>

<file path=ppt/webExtensions/_rels/webExtension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package" Target="../embeddings/Workbook7.xlsx"/></Relationships>
</file>

<file path=ppt/webExtensions/_rels/webExtension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package" Target="../embeddings/Workbook8.xlsx"/></Relationships>
</file>

<file path=ppt/webExtensions/_rels/webExtension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package" Target="../embeddings/Workbook9.xlsx"/></Relationships>
</file>

<file path=ppt/webExtensions/webExtension1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59403599993955855&quot;,&quot;chart_type&quot;:&quot;其他&quot;,&quot;dataSrc&quot;:{&quot;data&quot;:[[[&quot;名称&quot;,&quot;占比&quot;],[&quot;女性&quot;,&quot;60&quot;]]],&quot;dataType&quot;:&quot;object-table&quot;,&quot;download&quot;:false,&quot;srcType&quot;:&quot;local&quot;,&quot;url&quot;:&quot;&quot;},&quot;function_type&quot;:[&quot;其他&quot;],&quot;gif&quot;:&quot;//web.docer.wpscdn.cn/docer/ds-page/images/4447460703254610031.gif?imageView2/2/w/500/quality/90&quot;,&quot;isDocNotWatermark&quot;:true,&quot;isFree&quot;:&quot;0&quot;,&quot;label&quot;:&quot;&lt;d-liquid-fill-gauge-chart&gt;&quot;,&quot;projectId&quot;:&quot;4447460703254610031&quot;,&quot;props&quot;:{&quot;animation&quot;:{&quot;duration&quot;:&quot;1.5&quot;,&quot;easeStyle&quot;:&quot;&quot;,&quot;endPause&quot;:&quot;1&quot;,&quot;moveOptions&quot;:[&quot;同时上涨&quot;],&quot;moveStyle&quot;:&quot;同时上涨&quot;,&quot;startDelay&quot;:&quot;0&quot;,&quot;transition&quot;:true},&quot;axis&quot;:&quot;&quot;,&quot;backgroundColor&quot;:&quot;&quot;,&quot;colors&quot;:{&quot;colorControlers&quot;:[&quot;single&quot;,&quot;multiple&quot;,&quot;linear&quot;],&quot;list&quot;:[&quot;#2d8bfeff&quot;],&quot;type&quot;:&quot;multiple&quot;},&quot;display&quot;:{&quot;IconsPerRow&quot;:&quot;5&quot;},&quot;font&quot;:{&quot;color&quot;:&quot;#545454&quot;,&quot;fontFamily&quot;:&quot;黑体&quot;,&quot;fontSize&quot;:&quot;14&quot;},&quot;label&quot;:{&quot;numberLabel&quot;:{&quot;color&quot;:&quot;#333333ff&quot;,&quot;fontFamily&quot;:&quot;黑体&quot;,&quot;fontSize&quot;:&quot;24&quot;,&quot;show&quot;:true},&quot;textLabel&quot;:{&quot;color&quot;:&quot;#545454&quot;,&quot;fontFamily&quot;:&quot;黑体&quot;,&quot;fontSize&quot;:&quot;10&quot;,&quot;show&quot;:true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ize&quot;:{&quot;height&quot;:142.85714285714286,&quot;ratio&quot;:&quot;&quot;,&quot;rotate&quot;:0,&quot;width&quot;:210.20408163265304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2&quot;,&quot;lineHeight&quot;:&quot;10&quot;,&quot;show&quot;:false,&quot;text&quot;:&quot;各国人对世界杯的关注程度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%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true}},&quot;templateId&quot;:&quot;4447460703254610031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2&quot;}},&quot;thumb&quot;:&quot;//web.docer.wpscdn.cn/docer/ds-page/images/4MXZMLtWYpg2zEXEuepeT6.273EBF05.jpg?imageView2/2/w/500/quality/90&quot;,&quot;title&quot;:&quot;水波图&quot;,&quot;type&quot;:&quot;chart&quot;},&quot;dschart_id&quot;:&quot;4447460703254610031&quot;,&quot;id&quot;:&quot;12&quot;}"/>
    <wpswe:property key="isUseCommonErrorPage" value="false"/>
    <wpswe:property key="loadingImage" value="res:/icons/DsWebShapeDefaultPage.svg"/>
  </wpswe:properties>
  <wpswe:watchingCache>
    <wpswe:linkPath>C:/Users/CB87D43/AppData/Local/Temp/wps.oJQosn/Workbook1.xlsx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https://clientweb.docer.wps.cn/ds/1.0.0/webShapeView?id=12&amp;dschart_id=4447460703254610031&amp;from=&amp;productEntry=insert&amp;sceneEntry=rec&amp;flag=1003</wpswe:url>
  <wpswe:constantSnapshot>false</wpswe:constantSnapshot>
</wpswe:webExtension>
</file>

<file path=ppt/webExtensions/webExtension10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9677042946600&quot;,&quot;chart_type&quot;:&quot;面积图&quot;,&quot;dataSrc&quot;:{&quot;data&quot;:[[[&quot;日期&quot;,&quot;一次付费平均停留&quot;,&quot;三次付费平均停留&quot;,&quot;二次付费平均停留&quot;],[&quot;6月21日&quot;,&quot;8.88&quot;,&quot;5.3&quot;,&quot;3.24&quot;],[&quot;6月22日&quot;,&quot;4.76&quot;,&quot;9.56&quot;,&quot;8.43&quot;],[&quot;6月23日&quot;,&quot;15.78&quot;,&quot;6.53&quot;,&quot;12.12&quot;],[&quot;6月24日&quot;,&quot;14.46&quot;,&quot;13.42&quot;,&quot;11.47&quot;],[&quot;6月25日&quot;,&quot;8.93&quot;,&quot;10.05&quot;,&quot;4.32&quot;],[&quot;6月26日&quot;,&quot;13.32&quot;,&quot;11.23&quot;,&quot;4.56&quot;],[&quot;6月27日&quot;,&quot;8.56&quot;,&quot;0.97&quot;,&quot;7.54&quot;]]],&quot;dataType&quot;:&quot;cross-table&quot;,&quot;download&quot;:false,&quot;srcType&quot;:&quot;local&quot;,&quot;url&quot;:&quot;&quot;},&quot;function_type&quot;:[&quot;面积图&quot;],&quot;gif&quot;:&quot;//web.docer.wpscdn.cn/docer/ds-page/images/5544734748594536498.gif?imageView2/2/w/500/quality/90&quot;,&quot;isDocNotWatermark&quot;:true,&quot;isFree&quot;:&quot;0&quot;,&quot;label&quot;:&quot;&lt;d-smooth-stacked-area-chart&gt;&quot;,&quot;projectId&quot;:&quot;5544734748594536498&quot;,&quot;props&quot;:{&quot;animation&quot;:{&quot;duration&quot;:&quot;1.8&quot;,&quot;easeStyle&quot;:&quot;&quot;,&quot;endPause&quot;:&quot;1&quot;,&quot;moveOptions&quot;:[&quot;横向展开&quot;,&quot;起波澜&quot;,&quot;同步展示面&quot;,&quot;纵向同步拉伸&quot;,&quot;分步展示面&quot;],&quot;moveStyle&quot;:&quot;横向展开&quot;,&quot;startDelay&quot;:&quot;0&quot;,&quot;transition&quot;:true},&quot;axis&quot;:{&quot;grid&quot;:{&quot;color&quot;:&quot;#e9e9e9&quot;,&quot;gridLineWidth&quot;:&quot;1&quot;,&quot;lineStyle&quot;:&quot;dashline&quot;,&quot;show&quot;:&quot;x&quot;},&quot;x&quot;:{&quot;axisColor&quot;:&quot;#bfbfbf&quot;,&quot;axisLineWidth&quot;:&quot;1&quot;,&quot;axisShow&quot;:true,&quot;labelAngle&quot;:&quot;0&quot;,&quot;labelDirection&quot;:&quot;自动&quot;,&quot;labelDirectionOptions&quot;:[&quot;自动&quot;,&quot;横排&quot;,&quot;竖排&quot;],&quot;labelShow&quot;:true,&quot;name&quot;:&quot;&quot;},&quot;y&quot;:{&quot;axisColor&quot;:&quot;#bfbfbf&quot;,&quot;axisLineWidth&quot;:&quot;1&quot;,&quot;axisShow&quot;:false,&quot;labelShow&quot;:true,&quot;labelSuffix&quot;:&quot;&quot;,&quot;name&quot;:&quot;&quot;,&quot;range&quot;:[],&quot;stepOfLabel&quot;:&quot;&quot;}},&quot;backgroundColor&quot;:&quot;&quot;,&quot;colors&quot;:{&quot;colorControlers&quot;:[&quot;multiple&quot;],&quot;list&quot;:[&quot;#2d8bfeff&quot;,&quot;#cc45f4ff&quot;,&quot;#23c2dbff&quot;],&quot;type&quot;:&quot;multiple&quot;},&quot;display&quot;:{&quot;endPointBorderColor&quot;:&quot;&quot;,&quot;endPointBorderWidth&quot;:&quot;2&quot;,&quot;endPointFillColor&quot;:&quot;#FFFFFF&quot;,&quot;endPointRadius&quot;:&quot;0&quot;,&quot;fillOpacity&quot;:&quot;0.7&quot;,&quot;lineType&quot;:&quot;curve&quot;,&quot;lineWidth&quot;:&quot;2&quot;},&quot;font&quot;:{&quot;color&quot;:&quot;#545454&quot;,&quot;fontFamily&quot;:&quot;黑体&quot;,&quot;fontSize&quot;:&quot;16&quot;},&quot;label&quot;:{&quot;display&quot;:false,&quot;positionChoice&quot;:&quot;上面&quot;,&quot;positionOptions&quot;:[&quot;上面&quot;,&quot;下面&quot;],&quot;suffix&quot;:&quot;&quot;,&quot;textLabel&quot;:{&quot;color&quot;:&quot;#545454&quot;,&quot;fontFamily&quot;:&quot;黑体&quot;,&quot;fontSize&quot;:&quot;14&quot;}},&quot;legend&quot;:{&quot;color&quot;:[&quot;#545454&quot;],&quot;fontFamily&quot;:[&quot;黑体&quot;],&quot;fontSize&quot;:&quot;16&quot;,&quot;lineHeight&quot;:&quot;15&quot;,&quot;show&quot;:tru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false,&quot;name&quot;:&quot;X轴对象&quot;},{&quot;allowType&quot;:[&quot;number&quot;],&quot;configurable&quot;:true,&quot;function&quot;:&quot;vCol&quot;,&quot;index&quot;:1,&quot;isLegend&quot;:false,&quot;name&quot;:&quot;数值列&quot;},{&quot;allowType&quot;:[&quot;number&quot;],&quot;configurable&quot;:true,&quot;function&quot;:&quot;vCol&quot;,&quot;index&quot;:2,&quot;isLegend&quot;:false,&quot;name&quot;:&quot;数值列&quot;},{&quot;allowType&quot;:[&quot;number&quot;],&quot;configurable&quot;:true,&quot;function&quot;:&quot;vCol&quot;,&quot;index&quot;:3,&quot;isLegend&quot;:false,&quot;name&quot;:&quot;数值列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509.99999999999994,&quot;ratio&quot;:&quot;&quot;,&quot;rotate&quot;:0,&quot;width&quot;:583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01-2016年不同能源发电量情况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亿千瓦时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5544734748594536498&quot;,&quot;templateSwitch&quot;:&quot;cross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V5UduPsRLg6SBkup4NFUtR.3B124C6D.jpg?imageView2/2/w/500/quality/90&quot;,&quot;title&quot;:&quot;堆叠面积图（平滑）&quot;,&quot;type&quot;:&quot;chart&quot;},&quot;dschart_id&quot;:&quot;5544734748594536498&quot;,&quot;id&quot;:&quot;54&quot;}"/>
    <wpswe:property key="isUseCommonErrorPage" value="false"/>
    <wpswe:property key="loadingImage" value="res:/icons/DsWebShapeDefaultPage.svg"/>
  </wpswe:properties>
  <wpswe:watchingCache>
    <wpswe:linkPath>C:/Users/CB87D43/AppData/Local/Temp/wps.lYyWPt/Workbook10.xlsx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https://clientweb.docer.wps.cn/ds/1.0.0/webShapeView?id=54&amp;dschart_id=5544734748594536498&amp;from=chartwins&amp;productEntry=insert&amp;sceneEntry=rec&amp;flag=1003</wpswe:url>
  <wpswe:constantSnapshot>false</wpswe:constantSnapshot>
</wpswe:webExtension>
</file>

<file path=ppt/webExtensions/webExtension11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3067189875081&quot;,&quot;chart_type&quot;:&quot;线形图&quot;,&quot;dataSrc&quot;:{&quot;data&quot;:[[[&quot;日期&quot;,&quot;渠道一&quot;,&quot;渠道二&quot;,&quot;渠道三&quot;],[&quot;6-21&quot;,&quot;80&quot;,&quot;50&quot;,&quot;60&quot;],[&quot;6-22&quot;,&quot;50&quot;,&quot;25&quot;,&quot;70&quot;],[&quot;6-23&quot;,&quot;60&quot;,&quot;50&quot;,&quot;30&quot;],[&quot;6-24&quot;,&quot;40&quot;,&quot;70&quot;,&quot;50&quot;],[&quot;6-25&quot;,&quot;70&quot;,&quot;30&quot;,&quot;40&quot;],[&quot;6-26&quot;,&quot;75&quot;,&quot;45&quot;,&quot;65&quot;],[&quot;6-27&quot;,&quot;80&quot;,&quot;40&quot;,&quot;60&quot;]]],&quot;dataType&quot;:&quot;cross-table&quot;,&quot;download&quot;:false,&quot;srcType&quot;:&quot;local&quot;,&quot;url&quot;:&quot;&quot;},&quot;function_type&quot;:[&quot;折线图&quot;],&quot;gif&quot;:&quot;//web.docer.wpscdn.cn/docer/ds-page/images/5948734748594536789.gif?imageView2/2/w/500/quality/90&quot;,&quot;isDocNotWatermark&quot;:true,&quot;isFree&quot;:&quot;0&quot;,&quot;label&quot;:&quot;&lt;d-smoothline-chart&gt;&quot;,&quot;position&quot;:{&quot;left&quot;:0,&quot;top&quot;:0},&quot;projectId&quot;:&quot;5948734748594536789&quot;,&quot;props&quot;:{&quot;animation&quot;:{&quot;duration&quot;:&quot;1.8&quot;,&quot;easeStyle&quot;:&quot;&quot;,&quot;endPause&quot;:&quot;1&quot;,&quot;moveOptions&quot;:[&quot;依次绘制&quot;,&quot;同时绘制&quot;,&quot;穿针引线&quot;],&quot;moveStyle&quot;:&quot;依次绘制&quot;,&quot;startDelay&quot;:&quot;0&quot;,&quot;transition&quot;:true},&quot;axis&quot;:{&quot;grid&quot;:{&quot;color&quot;:&quot;#e9e9e9&quot;,&quot;gridLineWidth&quot;:&quot;1&quot;,&quot;lineStyle&quot;:&quot;dashline&quot;,&quot;show&quot;:&quot;x&quot;},&quot;x&quot;:{&quot;axisColor&quot;:&quot;#bfbfbf&quot;,&quot;axisLineWidth&quot;:&quot;1&quot;,&quot;axisShow&quot;:true,&quot;labelAngle&quot;:&quot;0&quot;,&quot;labelDirection&quot;:&quot;自动&quot;,&quot;labelDirectionOptions&quot;:[&quot;自动&quot;,&quot;横排&quot;,&quot;竖排&quot;],&quot;labelShow&quot;:true,&quot;name&quot;:&quot;&quot;},&quot;y&quot;:{&quot;axisColor&quot;:&quot;#bfbfbf&quot;,&quot;axisLineWidth&quot;:&quot;1&quot;,&quot;axisShow&quot;:false,&quot;labelShow&quot;:true,&quot;labelSuffix&quot;:&quot;&quot;,&quot;name&quot;:&quot;&quot;,&quot;range&quot;:[],&quot;stepOfLabel&quot;:&quot;&quot;}},&quot;backgroundColor&quot;:&quot;&quot;,&quot;colors&quot;:{&quot;colorControlers&quot;:[&quot;multiple&quot;],&quot;list&quot;:[&quot;#2d8bfeff&quot;,&quot;#cc45f4ff&quot;,&quot;#23c2dbff&quot;],&quot;type&quot;:&quot;multiple&quot;},&quot;display&quot;:{&quot;endPointBorderColor&quot;:&quot;#FFFFFF&quot;,&quot;endPointBorderWidth&quot;:&quot;0&quot;,&quot;endPointFillColor&quot;:&quot;&quot;,&quot;endPointRadius&quot;:&quot;0&quot;,&quot;lineWidth&quot;:&quot;2&quot;},&quot;font&quot;:{&quot;color&quot;:&quot;#545454&quot;,&quot;fontFamily&quot;:&quot;黑体&quot;,&quot;fontSize&quot;:&quot;16&quot;},&quot;label&quot;:{&quot;display&quot;:false,&quot;positionChoice&quot;:&quot;上面&quot;,&quot;positionOptions&quot;:[&quot;上面&quot;,&quot;下面&quot;],&quot;suffix&quot;:&quot;&quot;,&quot;textLabel&quot;:{&quot;color&quot;:&quot;#545454&quot;,&quot;fontFamily&quot;:&quot;黑体&quot;,&quot;fontSize&quot;:&quot;14&quot;}},&quot;legend&quot;:{&quot;color&quot;:[&quot;#545454&quot;],&quot;fontFamily&quot;:[&quot;黑体&quot;],&quot;fontSize&quot;:&quot;10&quot;,&quot;lineHeight&quot;:&quot;15&quot;,&quot;show&quot;:tru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false,&quot;name&quot;:&quot;X轴对象&quot;},{&quot;allowType&quot;:[&quot;number&quot;],&quot;configurable&quot;:true,&quot;function&quot;:&quot;vCol&quot;,&quot;index&quot;:1,&quot;isLegend&quot;:false,&quot;name&quot;:&quot;数值列&quot;},{&quot;allowType&quot;:[&quot;number&quot;],&quot;configurable&quot;:true,&quot;function&quot;:&quot;vCol&quot;,&quot;index&quot;:2,&quot;isLegend&quot;:false,&quot;name&quot;:&quot;数值列&quot;},{&quot;allowType&quot;:[&quot;number&quot;],&quot;configurable&quot;:true,&quot;function&quot;:&quot;vCol&quot;,&quot;index&quot;:3,&quot;isLegend&quot;:false,&quot;name&quot;:&quot;数值列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527,&quot;ratio&quot;:&quot;&quot;,&quot;rotate&quot;:0,&quot;width&quot;:1132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10-2016年一线城市房价变迁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元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5948734748594536789&quot;,&quot;templateSwitch&quot;:&quot;cross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smoothline.4DBEA3F2.jpg?imageView2/2/w/500/quality/90&quot;,&quot;title&quot;:&quot;曲线折线图&quot;,&quot;type&quot;:&quot;chart&quot;},&quot;dschart_id&quot;:&quot;5948734748594536789&quot;,&quot;id&quot;:&quot;48&quot;}"/>
    <wpswe:property key="isUseCommonErrorPage" value="false"/>
    <wpswe:property key="loadingImage" value="res:/icons/DsWebShapeDefaultPage.svg"/>
  </wpswe:properties>
  <wpswe:watchingCache>
    <wpswe:linkPath>C:/Users/CB87D43/AppData/Local/Temp/wps.nLFqaV/Workbook11.xlsx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https://clientweb.docer.wps.cn/ds/1.0.0/webShapeView?id=48&amp;dschart_id=5948734748594536789&amp;from=chartwins&amp;productEntry=insert&amp;sceneEntry=rec&amp;flag=1003</wpswe:url>
  <wpswe:constantSnapshot>false</wpswe:constantSnapshot>
</wpswe:webExtension>
</file>

<file path=ppt/webExtensions/webExtension12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9688700346085&quot;,&quot;chart_type&quot;:&quot;柱状图&quot;,&quot;dataSrc&quot;:{&quot;data&quot;:[[[&quot;日期&quot;,&quot;访问数&quot;],[&quot;6-16&quot;,&quot;500&quot;],[&quot;6-17&quot;,&quot;400&quot;],[&quot;6-18&quot;,&quot;700&quot;],[&quot;6-19&quot;,&quot;600&quot;],[&quot;6-20&quot;,&quot;500&quot;],[&quot;6-21&quot;,&quot;800&quot;],[&quot;6-22&quot;,&quot;600&quot;],[&quot;6-23&quot;,&quot;800&quot;],[&quot;6-24&quot;,&quot;500&quot;],[&quot;6-25&quot;,&quot;400&quot;],[&quot;6-26&quot;,&quot;500&quot;],[&quot;6-27&quot;,&quot;600&quot;]]],&quot;dataType&quot;:&quot;obejct-table&quot;,&quot;download&quot;:false,&quot;srcType&quot;:&quot;local&quot;,&quot;url&quot;:&quot;&quot;},&quot;function_type&quot;:[&quot;柱形图&quot;],&quot;gif&quot;:&quot;//web.docer.wpscdn.cn/docer/ds-page/images/444734748594536323.gif?imageView2/2/w/500/quality/90&quot;,&quot;isDocNotWatermark&quot;:true,&quot;isFree&quot;:&quot;0&quot;,&quot;label&quot;:&quot;&lt;e-barbasic-chart&gt;&quot;,&quot;projectId&quot;:&quot;444734748594536323&quot;,&quot;props&quot;:{&quot;animation&quot;:{&quot;duration&quot;:&quot;2&quot;,&quot;easeStyle&quot;:&quot;&quot;,&quot;endPause&quot;:&quot;1&quot;,&quot;moveOptions&quot;:[&quot;纵向同步拉伸&quot;,&quot;纵向依次拉伸&quot;,&quot;横向同步展开&quot;,&quot;横向依次展开&quot;],&quot;moveStyle&quot;:&quot;纵向同步拉伸&quot;,&quot;startDelay&quot;:&quot;0&quot;,&quot;transition&quot;:true},&quot;axis&quot;:{&quot;grid&quot;:{&quot;color&quot;:&quot;#e9e9e9&quot;,&quot;gridLineWidth&quot;:&quot;1&quot;,&quot;lineStyle&quot;:&quot;dashline&quot;,&quot;show&quot;:&quot;x&quot;},&quot;x&quot;:{&quot;axisColor&quot;:&quot;#bfbfbf&quot;,&quot;axisLineWidth&quot;:&quot;1&quot;,&quot;axisShow&quot;:true,&quot;labelAngle&quot;:&quot;0&quot;,&quot;labelDirection&quot;:&quot;自动&quot;,&quot;labelDirectionOptions&quot;:[&quot;自动&quot;,&quot;横排&quot;,&quot;竖排&quot;],&quot;labelShow&quot;:true,&quot;name&quot;:&quot;&quot;},&quot;y&quot;:{&quot;axisColor&quot;:&quot;#bfbfbf&quot;,&quot;axisLineWidth&quot;:&quot;1&quot;,&quot;axisShow&quot;:false,&quot;labelShow&quot;:true,&quot;labelSuffix&quot;:&quot;&quot;,&quot;name&quot;:&quot;&quot;,&quot;range&quot;:[],&quot;stepOfLabel&quot;:&quot;&quot;}},&quot;backgroundColor&quot;:&quot;&quot;,&quot;colors&quot;:{&quot;colorControlers&quot;:[&quot;single&quot;,&quot;multiple&quot;,&quot;linear&quot;],&quot;list&quot;:[&quot;#2d8bfeff&quot;,1,2,3,4,5,6,7,8,9,10,11],&quot;type&quot;:&quot;single&quot;},&quot;display&quot;:{&quot;bar4CornerRadius&quot;:[0,0,0,0],&quot;barWidthPercent&quot;:&quot;0.5&quot;,&quot;borderColor&quot;:&quot;&quot;,&quot;borderWidth&quot;:&quot;0&quot;,&quot;fillOpacity&quot;:&quot;1&quot;},&quot;font&quot;:{&quot;color&quot;:&quot;#545454&quot;,&quot;fontFamily&quot;:&quot;黑体&quot;,&quot;fontSize&quot;:&quot;16&quot;},&quot;label&quot;:{&quot;display&quot;:false,&quot;positionChoice&quot;:&quot;上面&quot;,&quot;positionOptions&quot;:[&quot;上面&quot;,&quot;内部居下&quot;],&quot;suffix&quot;:&quot;&quot;,&quot;textLabel&quot;:{&quot;color&quot;:&quot;#545454&quot;,&quot;fontFamily&quot;:&quot;黑体&quot;,&quot;fontSize&quot;:&quot;14&quot;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527,&quot;ratio&quot;:&quot;&quot;,&quot;rotate&quot;:0,&quot;width&quot;:1134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18年全国各地区销售额情况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万元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444734748594536323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S9mQy7TtDPRefubPR9f5hY.CBEB17BE.jpg?imageView2/2/w/500/quality/90&quot;,&quot;title&quot;:&quot;基础柱状图&quot;,&quot;type&quot;:&quot;chart&quot;},&quot;dschart_id&quot;:&quot;444734748594536323&quot;,&quot;id&quot;:&quot;40&quot;}"/>
    <wpswe:property key="isUseCommonErrorPage" value="false"/>
    <wpswe:property key="loadingImage" value="res:/icons/DsWebShapeDefaultPage.svg"/>
  </wpswe:properties>
  <wpswe:watchingCache>
    <wpswe:linkPath>C:/Users/CB87D43/AppData/Local/Temp/wps.IEtLLN/Workbook12.xlsx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https://clientweb.docer.wps.cn/ds/1.0.0/webShapeView?id=40&amp;dschart_id=444734748594536323&amp;from=chartwins&amp;productEntry=insert&amp;sceneEntry=rec&amp;flag=1003</wpswe:url>
  <wpswe:constantSnapshot>false</wpswe:constantSnapshot>
</wpswe:webExtension>
</file>

<file path=ppt/webExtensions/webExtension13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3067184340517&quot;,&quot;chart_type&quot;:&quot;柱状图&quot;,&quot;dataSrc&quot;:{&quot;data&quot;:[[[&quot;用户标签&quot;,&quot;覆盖率（%）&quot;],[&quot;数码3C&quot;,&quot;30&quot;],[&quot;文化历史&quot;,&quot;40&quot;],[&quot;网红美女&quot;,&quot;50&quot;],[&quot;数据分析&quot;,&quot;60&quot;],[&quot;美容美妆&quot;,&quot;70&quot;],[&quot;汽车用品&quot;,&quot;80&quot;],[&quot;商业金融&quot;,&quot;90&quot;]]],&quot;dataType&quot;:&quot;obejct-table&quot;,&quot;download&quot;:false,&quot;srcType&quot;:&quot;local&quot;,&quot;url&quot;:&quot;&quot;},&quot;function_type&quot;:[&quot;条形图&quot;],&quot;gif&quot;:&quot;//web.docer.wpscdn.cn/docer/ds-page/images/154772011302084304.gif?imageView2/2/w/500/quality/90&quot;,&quot;isDocNotWatermark&quot;:true,&quot;isFree&quot;:&quot;0&quot;,&quot;label&quot;:&quot;&lt;e-basic-horizontal-bar-chart&gt;&quot;,&quot;projectId&quot;:&quot;154772011302084304&quot;,&quot;props&quot;:{&quot;animation&quot;:{&quot;duration&quot;:&quot;1.3&quot;,&quot;easeStyle&quot;:&quot;&quot;,&quot;endPause&quot;:&quot;1&quot;,&quot;moveOptions&quot;:[&quot;横向同步拉伸&quot;,&quot;纵向依次展开&quot;,&quot;百叶窗&quot;,&quot;机场翻牌&quot;],&quot;moveStyle&quot;:&quot;横向同步拉伸&quot;,&quot;startDelay&quot;:&quot;0&quot;,&quot;transition&quot;:true},&quot;axis&quot;:{&quot;grid&quot;:{&quot;color&quot;:&quot;#e9e9e9&quot;,&quot;gridLineWidth&quot;:&quot;1&quot;,&quot;lineStyle&quot;:&quot;dashline&quot;,&quot;show&quot;:&quot;none&quot;},&quot;x&quot;:{&quot;axisColor&quot;:&quot;#bfbfbf&quot;,&quot;axisLineWidth&quot;:&quot;1&quot;,&quot;axisPositonChoice&quot;:&quot;上面&quot;,&quot;axisPositonOptions&quot;:[&quot;上面&quot;,&quot;下面&quot;],&quot;axisShow&quot;:true,&quot;labelAngle&quot;:&quot;0&quot;,&quot;labelDirection&quot;:&quot;自动&quot;,&quot;labelDirectionOptions&quot;:[&quot;自动&quot;,&quot;横排&quot;,&quot;竖排&quot;],&quot;labelShow&quot;:true,&quot;labelSuffix&quot;:&quot;&quot;,&quot;name&quot;:&quot;&quot;,&quot;range&quot;:[],&quot;stepOfLabel&quot;:&quot;&quot;},&quot;y&quot;:{&quot;axisColor&quot;:&quot;#bfbfbf&quot;,&quot;axisLineWidth&quot;:&quot;1&quot;,&quot;axisShow&quot;:true,&quot;labelShow&quot;:true,&quot;name&quot;:&quot;&quot;}},&quot;backgroundColor&quot;:&quot;&quot;,&quot;colors&quot;:{&quot;colorControlers&quot;:[&quot;single&quot;,&quot;multiple&quot;,&quot;linear&quot;],&quot;list&quot;:[&quot;#cc45f4ff&quot;,1,2,3,4,5,6,7],&quot;type&quot;:&quot;single&quot;},&quot;display&quot;:{&quot;bar4CornerRadius&quot;:[0,0,0,0],&quot;barWidthPercent&quot;:&quot;0.5&quot;,&quot;borderColor&quot;:&quot;&quot;,&quot;borderWidth&quot;:&quot;0&quot;,&quot;fillOpacity&quot;:&quot;1&quot;},&quot;font&quot;:{&quot;color&quot;:&quot;#545454&quot;,&quot;fontFamily&quot;:&quot;黑体&quot;,&quot;fontSize&quot;:&quot;16&quot;},&quot;label&quot;:{&quot;display&quot;:true,&quot;positionChoice&quot;:&quot;外部居右&quot;,&quot;positionOptions&quot;:[&quot;外部居右&quot;,&quot;内部居左&quot;,&quot;内部居中&quot;,&quot;内部居右&quot;],&quot;suffix&quot;:&quot;&quot;,&quot;textLabel&quot;:{&quot;color&quot;:&quot;#545454&quot;,&quot;fontFamily&quot;:&quot;黑体&quot;,&quot;fontSize&quot;:&quot;16&quot;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y轴对象&quot;},{&quot;allowType&quot;:[&quot;number&quot;],&quot;configurable&quot;:false,&quot;function&quot;:&quot;vCol&quot;,&quot;index&quot;:1,&quot;isLegend&quot;:false,&quot;name&quot;:&quot;值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527,&quot;ratio&quot;:&quot;&quot;,&quot;rotate&quot;:0,&quot;width&quot;:1132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18年全国各地区销售额情况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万元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154772011302084304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basice.3F34E305.jpg?imageView2/2/w/500/quality/90&quot;,&quot;title&quot;:&quot;基础条形图&quot;,&quot;type&quot;:&quot;chart&quot;},&quot;dschart_id&quot;:&quot;154772011302084304&quot;}"/>
    <wpswe:property key="isUseCommonErrorPage" value="false"/>
    <wpswe:property key="loadingImage" value="res:/icons/DsWebShapeDefaultPage.svg"/>
  </wpswe:properties>
  <wpswe:watchingCache>
    <wpswe:linkPath>C:/Users/CB87D43/AppData/Local/Temp/wps.DIcRmb/Workbook13.xlsx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https://clientweb.docer.wps.cn/ds/1.0.0/webShapeView?id=45&amp;dschart_id=154772011302084304&amp;from=chartwins&amp;productEntry=insert&amp;sceneEntry=rec&amp;flag=1003</wpswe:url>
  <wpswe:constantSnapshot>false</wpswe:constantSnapshot>
</wpswe:webExtension>
</file>

<file path=ppt/webExtensions/webExtension2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59403599993955855&quot;,&quot;chart_type&quot;:&quot;其他&quot;,&quot;dataSrc&quot;:{&quot;data&quot;:[[[&quot;名称&quot;,&quot;占比&quot;],[&quot;老访客&quot;,&quot;40&quot;]]],&quot;dataType&quot;:&quot;object-table&quot;,&quot;download&quot;:false,&quot;srcType&quot;:&quot;local&quot;,&quot;url&quot;:&quot;&quot;},&quot;function_type&quot;:[&quot;其他&quot;],&quot;gif&quot;:&quot;//web.docer.wpscdn.cn/docer/ds-page/images/4447460703254610031.gif?imageView2/2/w/500/quality/90&quot;,&quot;isDocNotWatermark&quot;:true,&quot;isFree&quot;:&quot;0&quot;,&quot;label&quot;:&quot;&lt;d-liquid-fill-gauge-chart&gt;&quot;,&quot;projectId&quot;:&quot;4447460703254610031&quot;,&quot;props&quot;:{&quot;animation&quot;:{&quot;duration&quot;:&quot;1.5&quot;,&quot;easeStyle&quot;:&quot;&quot;,&quot;endPause&quot;:&quot;1&quot;,&quot;moveOptions&quot;:[&quot;同时上涨&quot;],&quot;moveStyle&quot;:&quot;同时上涨&quot;,&quot;startDelay&quot;:&quot;0&quot;,&quot;transition&quot;:true},&quot;axis&quot;:&quot;&quot;,&quot;backgroundColor&quot;:&quot;&quot;,&quot;colors&quot;:{&quot;colorControlers&quot;:[&quot;single&quot;,&quot;multiple&quot;,&quot;linear&quot;],&quot;list&quot;:[&quot;#cc45f4ff&quot;],&quot;type&quot;:&quot;multiple&quot;},&quot;display&quot;:{&quot;IconsPerRow&quot;:&quot;5&quot;},&quot;font&quot;:{&quot;color&quot;:&quot;#545454&quot;,&quot;fontFamily&quot;:&quot;黑体&quot;,&quot;fontSize&quot;:&quot;14&quot;},&quot;label&quot;:{&quot;numberLabel&quot;:{&quot;color&quot;:&quot;#333333ff&quot;,&quot;fontFamily&quot;:&quot;黑体&quot;,&quot;fontSize&quot;:28,&quot;show&quot;:true},&quot;textLabel&quot;:{&quot;color&quot;:&quot;#545454&quot;,&quot;fontFamily&quot;:&quot;黑体&quot;,&quot;fontSize&quot;:&quot;10&quot;,&quot;show&quot;:true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ize&quot;:{&quot;height&quot;:142.85714285714286,&quot;ratio&quot;:&quot;&quot;,&quot;rotate&quot;:0,&quot;width&quot;:210.20408163265304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2&quot;,&quot;lineHeight&quot;:&quot;10&quot;,&quot;show&quot;:false,&quot;text&quot;:&quot;各国人对世界杯的关注程度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%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true}},&quot;templateId&quot;:&quot;4447460703254610031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2&quot;}},&quot;thumb&quot;:&quot;//web.docer.wpscdn.cn/docer/ds-page/images/4MXZMLtWYpg2zEXEuepeT6.273EBF05.jpg?imageView2/2/w/500/quality/90&quot;,&quot;title&quot;:&quot;水波图&quot;,&quot;type&quot;:&quot;chart&quot;},&quot;dschart_id&quot;:&quot;4447460703254610031&quot;,&quot;id&quot;:&quot;12&quot;}"/>
    <wpswe:property key="isUseCommonErrorPage" value="false"/>
    <wpswe:property key="loadingImage" value="res:/icons/DsWebShapeDefaultPage.svg"/>
  </wpswe:properties>
  <wpswe:watchingCache>
    <wpswe:linkPath>C:/Users/CB87D43/AppData/Local/Temp/wps.JjvUZf/Workbook2.xlsx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https://clientweb.docer.wps.cn/ds/1.0.0/webShapeView?id=12&amp;dschart_id=4447460703254610031&amp;from=&amp;productEntry=insert&amp;sceneEntry=rec&amp;flag=1003</wpswe:url>
  <wpswe:constantSnapshot>false</wpswe:constantSnapshot>
</wpswe:webExtension>
</file>

<file path=ppt/webExtensions/webExtension3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3067158731941&quot;,&quot;chart_type&quot;:&quot;饼图&quot;,&quot;dataSrc&quot;:{&quot;data&quot;:[[[&quot;付费次数&quot;,&quot;人数占比（%）&quot;],[&quot;一次付费&quot;,&quot;63&quot;],[&quot;二次付费&quot;,&quot;16.9&quot;],[&quot;三次付费&quot;,&quot;12.8&quot;],[&quot;付费三次以上&quot;,&quot;7.3&quot;],[&quot;博士及以上&quot;,1.8]]],&quot;dataType&quot;:&quot;obejct-table&quot;,&quot;download&quot;:false,&quot;srcType&quot;:&quot;local&quot;,&quot;url&quot;:&quot;&quot;},&quot;function_type&quot;:[&quot;饼图&quot;],&quot;gif&quot;:&quot;//web.docer.wpscdn.cn/docer/ds-page/images/444746070325460997.gif?imageView2/2/w/500/quality/90&quot;,&quot;isDocNotWatermark&quot;:true,&quot;isFree&quot;:&quot;0&quot;,&quot;label&quot;:&quot;&lt;e-piebasic-chart&gt;&quot;,&quot;projectId&quot;:&quot;444746070325460997&quot;,&quot;props&quot;:{&quot;animation&quot;:{&quot;duration&quot;:&quot;1.5&quot;,&quot;easeStyle&quot;:&quot;&quot;,&quot;endPause&quot;:&quot;1&quot;,&quot;moveOptions&quot;:[&quot;轮子&quot;,&quot;百叶窗&quot;,&quot;折扇&quot;,&quot;径向展开&quot;],&quot;moveStyle&quot;:&quot;轮子&quot;,&quot;startDelay&quot;:&quot;0&quot;,&quot;transition&quot;:true},&quot;axis&quot;:&quot;&quot;,&quot;backgroundColor&quot;:&quot;&quot;,&quot;colors&quot;:{&quot;colorControlers&quot;:[&quot;multiple&quot;,&quot;linear&quot;],&quot;list&quot;:[&quot;#2d8bfeff&quot;,&quot;#cc45f4ff&quot;,&quot;#4a6fe2ff&quot;,&quot;#62d9adff&quot;,&quot;#ff974cff&quot;],&quot;type&quot;:&quot;multiple&quot;},&quot;display&quot;:{&quot;borderColor&quot;:&quot;#FFFFFF&quot;,&quot;borderWidth&quot;:&quot;1&quot;,&quot;cornerRadius&quot;:&quot;0&quot;,&quot;fillOpacity&quot;:&quot;1&quot;,&quot;gapPercentage&quot;:&quot;0&quot;,&quot;innerRadiusRatio&quot;:&quot;0&quot;},&quot;label&quot;:{&quot;contentChoice&quot;:[&quot;百分比&quot;,&quot;名称&quot;],&quot;contentOption&quot;:[&quot;名称&quot;,&quot;百分比&quot;,&quot;数值&quot;],&quot;display&quot;:true,&quot;positionChoice&quot;:&quot;内部径向&quot;,&quot;positionOptions&quot;:[&quot;内部径向&quot;,&quot;内部水平&quot;,&quot;外部&quot;],&quot;suffix&quot;:&quot;&quot;,&quot;textLabel&quot;:{&quot;color&quot;:&quot;#ffffffff&quot;,&quot;fontFamily&quot;:&quot;黑体&quot;,&quot;fontSize&quot;:&quot;10&quot;}},&quot;legend&quot;:{&quot;color&quot;:&quot;#666666ff&quot;,&quot;fontFamily&quot;:[&quot;黑体&quot;],&quot;fontSize&quot;:&quot;10&quot;,&quot;lineHeight&quot;:&quot;15&quot;,&quot;show&quot;:tru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291.9191919191919,&quot;ratio&quot;:&quot;&quot;,&quot;rotate&quot;:0,&quot;width&quot;:356.5656565656566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中国网红受教育水平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%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444746070325460997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E8hjxBcbsDqAkMBMmTgoN2.D0C288B1.jpg?imageView2/2/w/500/quality/90&quot;,&quot;title&quot;:&quot;基础饼图&quot;,&quot;type&quot;:&quot;chart&quot;},&quot;dschart_id&quot;:&quot;444746070325460997&quot;,&quot;id&quot;:&quot;50&quot;}"/>
    <wpswe:property key="isUseCommonErrorPage" value="false"/>
    <wpswe:property key="loadingImage" value="res:/icons/DsWebShapeDefaultPage.svg"/>
  </wpswe:properties>
  <wpswe:watchingCache>
    <wpswe:linkPath>C:/Users/CB87D43/AppData/Local/Temp/wps.khhsSv/Workbook3.xlsx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https://clientweb.docer.wps.cn/ds/1.0.0/webShapeView?id=50&amp;dschart_id=444746070325460997&amp;from=chartwins&amp;productEntry=insert&amp;sceneEntry=rec&amp;flag=1003</wpswe:url>
  <wpswe:constantSnapshot>false</wpswe:constantSnapshot>
</wpswe:webExtension>
</file>

<file path=ppt/webExtensions/webExtension4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9677042946600&quot;,&quot;chart_type&quot;:&quot;面积图&quot;,&quot;dataSrc&quot;:{&quot;data&quot;:[[[&quot;日期&quot;,&quot;一次付费平均停留&quot;,&quot;三次付费平均停留&quot;,&quot;二次付费平均停留&quot;],[&quot;6月21日&quot;,&quot;8.88&quot;,&quot;5.3&quot;,&quot;3.24&quot;],[&quot;6月22日&quot;,&quot;4.76&quot;,&quot;9.56&quot;,&quot;8.43&quot;],[&quot;6月23日&quot;,&quot;15.78&quot;,&quot;6.53&quot;,&quot;12.12&quot;],[&quot;6月24日&quot;,&quot;14.46&quot;,&quot;13.42&quot;,&quot;11.47&quot;],[&quot;6月25日&quot;,&quot;8.93&quot;,&quot;10.05&quot;,&quot;4.32&quot;],[&quot;6月26日&quot;,&quot;13.32&quot;,&quot;11.23&quot;,&quot;4.56&quot;],[&quot;6月27日&quot;,&quot;8.56&quot;,&quot;0.97&quot;,&quot;7.54&quot;]]],&quot;dataType&quot;:&quot;cross-table&quot;,&quot;download&quot;:false,&quot;srcType&quot;:&quot;local&quot;,&quot;url&quot;:&quot;&quot;},&quot;function_type&quot;:[&quot;面积图&quot;],&quot;gif&quot;:&quot;//web.docer.wpscdn.cn/docer/ds-page/images/5544734748594536498.gif?imageView2/2/w/500/quality/90&quot;,&quot;isDocNotWatermark&quot;:true,&quot;isFree&quot;:&quot;0&quot;,&quot;label&quot;:&quot;&lt;d-smooth-stacked-area-chart&gt;&quot;,&quot;projectId&quot;:&quot;5544734748594536498&quot;,&quot;props&quot;:{&quot;animation&quot;:{&quot;duration&quot;:&quot;1.8&quot;,&quot;easeStyle&quot;:&quot;&quot;,&quot;endPause&quot;:&quot;1&quot;,&quot;moveOptions&quot;:[&quot;横向展开&quot;,&quot;起波澜&quot;,&quot;同步展示面&quot;,&quot;纵向同步拉伸&quot;,&quot;分步展示面&quot;],&quot;moveStyle&quot;:&quot;横向展开&quot;,&quot;startDelay&quot;:&quot;0&quot;,&quot;transition&quot;:true},&quot;axis&quot;:{&quot;grid&quot;:{&quot;color&quot;:&quot;#e9e9e9&quot;,&quot;gridLineWidth&quot;:&quot;1&quot;,&quot;lineStyle&quot;:&quot;dashline&quot;,&quot;show&quot;:&quot;x&quot;},&quot;x&quot;:{&quot;axisColor&quot;:&quot;#bfbfbf&quot;,&quot;axisLineWidth&quot;:&quot;1&quot;,&quot;axisShow&quot;:true,&quot;labelAngle&quot;:&quot;0&quot;,&quot;labelDirection&quot;:&quot;自动&quot;,&quot;labelDirectionOptions&quot;:[&quot;自动&quot;,&quot;横排&quot;,&quot;竖排&quot;],&quot;labelShow&quot;:true,&quot;name&quot;:&quot;&quot;},&quot;y&quot;:{&quot;axisColor&quot;:&quot;#bfbfbf&quot;,&quot;axisLineWidth&quot;:&quot;1&quot;,&quot;axisShow&quot;:false,&quot;labelShow&quot;:true,&quot;labelSuffix&quot;:&quot;&quot;,&quot;name&quot;:&quot;&quot;,&quot;range&quot;:[],&quot;stepOfLabel&quot;:&quot;&quot;}},&quot;backgroundColor&quot;:&quot;&quot;,&quot;colors&quot;:{&quot;colorControlers&quot;:[&quot;multiple&quot;],&quot;list&quot;:[&quot;#2d8bfeff&quot;,&quot;#cc45f4ff&quot;,&quot;#23c2dbff&quot;],&quot;type&quot;:&quot;multiple&quot;},&quot;display&quot;:{&quot;endPointBorderColor&quot;:&quot;&quot;,&quot;endPointBorderWidth&quot;:&quot;2&quot;,&quot;endPointFillColor&quot;:&quot;#FFFFFF&quot;,&quot;endPointRadius&quot;:&quot;0&quot;,&quot;fillOpacity&quot;:&quot;0.7&quot;,&quot;lineType&quot;:&quot;curve&quot;,&quot;lineWidth&quot;:&quot;2&quot;},&quot;font&quot;:{&quot;color&quot;:&quot;#545454&quot;,&quot;fontFamily&quot;:&quot;黑体&quot;,&quot;fontSize&quot;:&quot;10&quot;},&quot;label&quot;:{&quot;display&quot;:false,&quot;positionChoice&quot;:&quot;上面&quot;,&quot;positionOptions&quot;:[&quot;上面&quot;,&quot;下面&quot;],&quot;suffix&quot;:&quot;&quot;,&quot;textLabel&quot;:{&quot;color&quot;:&quot;#545454&quot;,&quot;fontFamily&quot;:&quot;黑体&quot;,&quot;fontSize&quot;:&quot;14&quot;}},&quot;legend&quot;:{&quot;color&quot;:[&quot;#545454&quot;],&quot;fontFamily&quot;:[&quot;黑体&quot;],&quot;fontSize&quot;:&quot;10&quot;,&quot;lineHeight&quot;:&quot;15&quot;,&quot;show&quot;:tru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false,&quot;name&quot;:&quot;X轴对象&quot;},{&quot;allowType&quot;:[&quot;number&quot;],&quot;configurable&quot;:true,&quot;function&quot;:&quot;vCol&quot;,&quot;index&quot;:1,&quot;isLegend&quot;:false,&quot;name&quot;:&quot;数值列&quot;},{&quot;allowType&quot;:[&quot;number&quot;],&quot;configurable&quot;:true,&quot;function&quot;:&quot;vCol&quot;,&quot;index&quot;:2,&quot;isLegend&quot;:false,&quot;name&quot;:&quot;数值列&quot;},{&quot;allowType&quot;:[&quot;number&quot;],&quot;configurable&quot;:true,&quot;function&quot;:&quot;vCol&quot;,&quot;index&quot;:3,&quot;isLegend&quot;:false,&quot;name&quot;:&quot;数值列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302,&quot;ratio&quot;:&quot;&quot;,&quot;rotate&quot;:0,&quot;width&quot;:356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01-2016年不同能源发电量情况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亿千瓦时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5544734748594536498&quot;,&quot;templateSwitch&quot;:&quot;cross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V5UduPsRLg6SBkup4NFUtR.3B124C6D.jpg?imageView2/2/w/500/quality/90&quot;,&quot;title&quot;:&quot;堆叠面积图（平滑）&quot;,&quot;type&quot;:&quot;chart&quot;},&quot;dschart_id&quot;:&quot;5544734748594536498&quot;,&quot;id&quot;:&quot;54&quot;}"/>
    <wpswe:property key="isUseCommonErrorPage" value="false"/>
    <wpswe:property key="loadingImage" value="res:/icons/DsWebShapeDefaultPage.svg"/>
  </wpswe:properties>
  <wpswe:watchingCache>
    <wpswe:linkPath>C:/Users/CB87D43/AppData/Local/Temp/wps.XKLLoH/Workbook4.xlsx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https://clientweb.docer.wps.cn/ds/1.0.0/webShapeView?id=54&amp;dschart_id=5544734748594536498&amp;from=chartwins&amp;productEntry=insert&amp;sceneEntry=rec&amp;flag=1003</wpswe:url>
  <wpswe:constantSnapshot>false</wpswe:constantSnapshot>
</wpswe:webExtension>
</file>

<file path=ppt/webExtensions/webExtension5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59403599993955855&quot;,&quot;chart_type&quot;:&quot;其他&quot;,&quot;dataSrc&quot;:{&quot;data&quot;:[[[&quot;名称&quot;,&quot;占比&quot;],[&quot;注册&quot;,&quot;70&quot;]]],&quot;dataType&quot;:&quot;object-table&quot;,&quot;download&quot;:false,&quot;srcType&quot;:&quot;local&quot;,&quot;url&quot;:&quot;&quot;},&quot;function_type&quot;:[&quot;其他&quot;],&quot;gif&quot;:&quot;//web.docer.wpscdn.cn/docer/ds-page/images/4447460703254610031.gif?imageView2/2/w/500/quality/90&quot;,&quot;isDocNotWatermark&quot;:true,&quot;isFree&quot;:&quot;0&quot;,&quot;label&quot;:&quot;&lt;d-liquid-fill-gauge-chart&gt;&quot;,&quot;projectId&quot;:&quot;4447460703254610031&quot;,&quot;props&quot;:{&quot;animation&quot;:{&quot;duration&quot;:&quot;1.5&quot;,&quot;easeStyle&quot;:&quot;&quot;,&quot;endPause&quot;:&quot;1&quot;,&quot;moveOptions&quot;:[&quot;同时上涨&quot;],&quot;moveStyle&quot;:&quot;同时上涨&quot;,&quot;startDelay&quot;:&quot;0&quot;,&quot;transition&quot;:true},&quot;axis&quot;:&quot;&quot;,&quot;backgroundColor&quot;:&quot;&quot;,&quot;colors&quot;:{&quot;colorControlers&quot;:[&quot;single&quot;,&quot;multiple&quot;,&quot;linear&quot;],&quot;list&quot;:[&quot;#23c2dbff&quot;],&quot;type&quot;:&quot;multiple&quot;},&quot;display&quot;:{&quot;IconsPerRow&quot;:&quot;5&quot;},&quot;font&quot;:{&quot;color&quot;:&quot;#545454&quot;,&quot;fontFamily&quot;:&quot;黑体&quot;,&quot;fontSize&quot;:&quot;14&quot;},&quot;label&quot;:{&quot;numberLabel&quot;:{&quot;color&quot;:&quot;#333333ff&quot;,&quot;fontFamily&quot;:&quot;黑体&quot;,&quot;fontSize&quot;:&quot;24&quot;,&quot;show&quot;:true},&quot;textLabel&quot;:{&quot;color&quot;:&quot;#545454&quot;,&quot;fontFamily&quot;:&quot;黑体&quot;,&quot;fontSize&quot;:&quot;10&quot;,&quot;show&quot;:true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ize&quot;:{&quot;height&quot;:167.67676767676767,&quot;ratio&quot;:&quot;&quot;,&quot;rotate&quot;:0,&quot;width&quot;:208.08080808080808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2&quot;,&quot;lineHeight&quot;:&quot;10&quot;,&quot;show&quot;:false,&quot;text&quot;:&quot;各国人对世界杯的关注程度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%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true}},&quot;templateId&quot;:&quot;4447460703254610031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2&quot;}},&quot;thumb&quot;:&quot;//web.docer.wpscdn.cn/docer/ds-page/images/4MXZMLtWYpg2zEXEuepeT6.273EBF05.jpg?imageView2/2/w/500/quality/90&quot;,&quot;title&quot;:&quot;水波图&quot;,&quot;type&quot;:&quot;chart&quot;},&quot;dschart_id&quot;:&quot;4447460703254610031&quot;,&quot;id&quot;:&quot;12&quot;}"/>
    <wpswe:property key="isUseCommonErrorPage" value="false"/>
    <wpswe:property key="loadingImage" value="res:/icons/DsWebShapeDefaultPage.svg"/>
  </wpswe:properties>
  <wpswe:watchingCache>
    <wpswe:linkPath>C:/Users/CB87D43/AppData/Local/Temp/wps.NCUDPR/Workbook5.xlsx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https://clientweb.docer.wps.cn/ds/1.0.0/webShapeView?id=12&amp;dschart_id=4447460703254610031&amp;from=&amp;productEntry=insert&amp;sceneEntry=rec&amp;flag=1003</wpswe:url>
  <wpswe:constantSnapshot>false</wpswe:constantSnapshot>
</wpswe:webExtension>
</file>

<file path=ppt/webExtensions/webExtension6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3067189875081&quot;,&quot;chart_type&quot;:&quot;线形图&quot;,&quot;dataSrc&quot;:{&quot;data&quot;:[[[&quot;日期&quot;,&quot;渠道一&quot;,&quot;渠道二&quot;,&quot;渠道三&quot;],[&quot;6-21&quot;,&quot;80&quot;,&quot;50&quot;,&quot;60&quot;],[&quot;6-22&quot;,&quot;50&quot;,&quot;25&quot;,&quot;70&quot;],[&quot;6-23&quot;,&quot;60&quot;,&quot;50&quot;,&quot;30&quot;],[&quot;6-24&quot;,&quot;40&quot;,&quot;70&quot;,&quot;50&quot;],[&quot;6-25&quot;,&quot;70&quot;,&quot;30&quot;,&quot;40&quot;],[&quot;6-26&quot;,&quot;75&quot;,&quot;45&quot;,&quot;65&quot;],[&quot;6-27&quot;,&quot;80&quot;,&quot;40&quot;,&quot;60&quot;]]],&quot;dataType&quot;:&quot;cross-table&quot;,&quot;download&quot;:false,&quot;srcType&quot;:&quot;local&quot;,&quot;url&quot;:&quot;&quot;},&quot;function_type&quot;:[&quot;折线图&quot;],&quot;gif&quot;:&quot;//web.docer.wpscdn.cn/docer/ds-page/images/5948734748594536789.gif?imageView2/2/w/500/quality/90&quot;,&quot;isDocNotWatermark&quot;:true,&quot;isFree&quot;:&quot;0&quot;,&quot;label&quot;:&quot;&lt;d-smoothline-chart&gt;&quot;,&quot;position&quot;:{&quot;left&quot;:0,&quot;top&quot;:0},&quot;projectId&quot;:&quot;5948734748594536789&quot;,&quot;props&quot;:{&quot;animation&quot;:{&quot;duration&quot;:&quot;1.8&quot;,&quot;easeStyle&quot;:&quot;&quot;,&quot;endPause&quot;:&quot;1&quot;,&quot;moveOptions&quot;:[&quot;依次绘制&quot;,&quot;同时绘制&quot;,&quot;穿针引线&quot;],&quot;moveStyle&quot;:&quot;依次绘制&quot;,&quot;startDelay&quot;:&quot;0&quot;,&quot;transition&quot;:true},&quot;axis&quot;:{&quot;grid&quot;:{&quot;color&quot;:&quot;#e9e9e9&quot;,&quot;gridLineWidth&quot;:&quot;1&quot;,&quot;lineStyle&quot;:&quot;dashline&quot;,&quot;show&quot;:&quot;x&quot;},&quot;x&quot;:{&quot;axisColor&quot;:&quot;#bfbfbf&quot;,&quot;axisLineWidth&quot;:&quot;1&quot;,&quot;axisShow&quot;:true,&quot;labelAngle&quot;:&quot;0&quot;,&quot;labelDirection&quot;:&quot;自动&quot;,&quot;labelDirectionOptions&quot;:[&quot;自动&quot;,&quot;横排&quot;,&quot;竖排&quot;],&quot;labelShow&quot;:true,&quot;name&quot;:&quot;&quot;},&quot;y&quot;:{&quot;axisColor&quot;:&quot;#bfbfbf&quot;,&quot;axisLineWidth&quot;:&quot;1&quot;,&quot;axisShow&quot;:false,&quot;labelShow&quot;:true,&quot;labelSuffix&quot;:&quot;&quot;,&quot;name&quot;:&quot;&quot;,&quot;range&quot;:[],&quot;stepOfLabel&quot;:&quot;&quot;}},&quot;backgroundColor&quot;:&quot;&quot;,&quot;colors&quot;:{&quot;colorControlers&quot;:[&quot;multiple&quot;],&quot;list&quot;:[&quot;#2d8bfeff&quot;,&quot;#cc45f4ff&quot;,&quot;#23c2dbff&quot;],&quot;type&quot;:&quot;multiple&quot;},&quot;display&quot;:{&quot;endPointBorderColor&quot;:&quot;#FFFFFF&quot;,&quot;endPointBorderWidth&quot;:&quot;0&quot;,&quot;endPointFillColor&quot;:&quot;&quot;,&quot;endPointRadius&quot;:&quot;0&quot;,&quot;lineWidth&quot;:&quot;2&quot;},&quot;font&quot;:{&quot;color&quot;:&quot;#545454&quot;,&quot;fontFamily&quot;:&quot;黑体&quot;,&quot;fontSize&quot;:&quot;10&quot;},&quot;label&quot;:{&quot;display&quot;:false,&quot;positionChoice&quot;:&quot;上面&quot;,&quot;positionOptions&quot;:[&quot;上面&quot;,&quot;下面&quot;],&quot;suffix&quot;:&quot;&quot;,&quot;textLabel&quot;:{&quot;color&quot;:&quot;#545454&quot;,&quot;fontFamily&quot;:&quot;黑体&quot;,&quot;fontSize&quot;:&quot;14&quot;}},&quot;legend&quot;:{&quot;color&quot;:[&quot;#545454&quot;],&quot;fontFamily&quot;:[&quot;黑体&quot;],&quot;fontSize&quot;:&quot;10&quot;,&quot;lineHeight&quot;:&quot;15&quot;,&quot;show&quot;:tru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false,&quot;name&quot;:&quot;X轴对象&quot;},{&quot;allowType&quot;:[&quot;number&quot;],&quot;configurable&quot;:true,&quot;function&quot;:&quot;vCol&quot;,&quot;index&quot;:1,&quot;isLegend&quot;:false,&quot;name&quot;:&quot;数值列&quot;},{&quot;allowType&quot;:[&quot;number&quot;],&quot;configurable&quot;:true,&quot;function&quot;:&quot;vCol&quot;,&quot;index&quot;:2,&quot;isLegend&quot;:false,&quot;name&quot;:&quot;数值列&quot;},{&quot;allowType&quot;:[&quot;number&quot;],&quot;configurable&quot;:true,&quot;function&quot;:&quot;vCol&quot;,&quot;index&quot;:3,&quot;isLegend&quot;:false,&quot;name&quot;:&quot;数值列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186.86868686868686,&quot;ratio&quot;:&quot;&quot;,&quot;rotate&quot;:0,&quot;width&quot;:645.4545454545454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10-2016年一线城市房价变迁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元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5948734748594536789&quot;,&quot;templateSwitch&quot;:&quot;cross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smoothline.4DBEA3F2.jpg?imageView2/2/w/500/quality/90&quot;,&quot;title&quot;:&quot;曲线折线图&quot;,&quot;type&quot;:&quot;chart&quot;},&quot;dschart_id&quot;:&quot;5948734748594536789&quot;,&quot;id&quot;:&quot;48&quot;}"/>
    <wpswe:property key="isUseCommonErrorPage" value="false"/>
    <wpswe:property key="loadingImage" value="res:/icons/DsWebShapeDefaultPage.svg"/>
  </wpswe:properties>
  <wpswe:watchingCache>
    <wpswe:linkPath>C:/Users/CB87D43/AppData/Local/Temp/wps.pXziID/Workbook6.xlsx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https://clientweb.docer.wps.cn/ds/1.0.0/webShapeView?id=48&amp;dschart_id=5948734748594536789&amp;from=chartwins&amp;productEntry=insert&amp;sceneEntry=rec&amp;flag=1003</wpswe:url>
  <wpswe:constantSnapshot>false</wpswe:constantSnapshot>
</wpswe:webExtension>
</file>

<file path=ppt/webExtensions/webExtension7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9688700346085&quot;,&quot;chart_type&quot;:&quot;柱状图&quot;,&quot;dataSrc&quot;:{&quot;data&quot;:[[[&quot;日期&quot;,&quot;访问数&quot;],[&quot;6-16&quot;,&quot;500&quot;],[&quot;6-17&quot;,&quot;400&quot;],[&quot;6-18&quot;,&quot;700&quot;],[&quot;6-19&quot;,&quot;600&quot;],[&quot;6-20&quot;,&quot;500&quot;],[&quot;6-21&quot;,&quot;800&quot;],[&quot;6-22&quot;,&quot;600&quot;],[&quot;6-23&quot;,&quot;800&quot;],[&quot;6-24&quot;,&quot;500&quot;],[&quot;6-25&quot;,&quot;400&quot;],[&quot;6-26&quot;,&quot;500&quot;],[&quot;6-27&quot;,&quot;600&quot;]]],&quot;dataType&quot;:&quot;obejct-table&quot;,&quot;download&quot;:false,&quot;srcType&quot;:&quot;local&quot;,&quot;url&quot;:&quot;&quot;},&quot;function_type&quot;:[&quot;柱形图&quot;],&quot;gif&quot;:&quot;//web.docer.wpscdn.cn/docer/ds-page/images/444734748594536323.gif?imageView2/2/w/500/quality/90&quot;,&quot;isDocNotWatermark&quot;:true,&quot;isFree&quot;:&quot;0&quot;,&quot;label&quot;:&quot;&lt;e-barbasic-chart&gt;&quot;,&quot;projectId&quot;:&quot;444734748594536323&quot;,&quot;props&quot;:{&quot;animation&quot;:{&quot;duration&quot;:&quot;2&quot;,&quot;easeStyle&quot;:&quot;&quot;,&quot;endPause&quot;:&quot;1&quot;,&quot;moveOptions&quot;:[&quot;纵向同步拉伸&quot;,&quot;纵向依次拉伸&quot;,&quot;横向同步展开&quot;,&quot;横向依次展开&quot;],&quot;moveStyle&quot;:&quot;纵向同步拉伸&quot;,&quot;startDelay&quot;:&quot;0&quot;,&quot;transition&quot;:true},&quot;axis&quot;:{&quot;grid&quot;:{&quot;color&quot;:&quot;#e9e9e9&quot;,&quot;gridLineWidth&quot;:&quot;1&quot;,&quot;lineStyle&quot;:&quot;dashline&quot;,&quot;show&quot;:&quot;x&quot;},&quot;x&quot;:{&quot;axisColor&quot;:&quot;#bfbfbf&quot;,&quot;axisLineWidth&quot;:&quot;1&quot;,&quot;axisShow&quot;:true,&quot;labelAngle&quot;:&quot;0&quot;,&quot;labelDirection&quot;:&quot;自动&quot;,&quot;labelDirectionOptions&quot;:[&quot;自动&quot;,&quot;横排&quot;,&quot;竖排&quot;],&quot;labelShow&quot;:true,&quot;name&quot;:&quot;&quot;},&quot;y&quot;:{&quot;axisColor&quot;:&quot;#bfbfbf&quot;,&quot;axisLineWidth&quot;:&quot;1&quot;,&quot;axisShow&quot;:false,&quot;labelShow&quot;:true,&quot;labelSuffix&quot;:&quot;&quot;,&quot;name&quot;:&quot;&quot;,&quot;range&quot;:[],&quot;stepOfLabel&quot;:&quot;&quot;}},&quot;backgroundColor&quot;:&quot;&quot;,&quot;colors&quot;:{&quot;colorControlers&quot;:[&quot;single&quot;,&quot;multiple&quot;,&quot;linear&quot;],&quot;list&quot;:[&quot;#2d8bfeff&quot;,1,2,3,4,5,6,7,8,9,10,11],&quot;type&quot;:&quot;single&quot;},&quot;display&quot;:{&quot;bar4CornerRadius&quot;:[0,0,0,0],&quot;barWidthPercent&quot;:&quot;0.5&quot;,&quot;borderColor&quot;:&quot;&quot;,&quot;borderWidth&quot;:&quot;0&quot;,&quot;fillOpacity&quot;:&quot;1&quot;},&quot;font&quot;:{&quot;color&quot;:&quot;#545454&quot;,&quot;fontFamily&quot;:&quot;黑体&quot;,&quot;fontSize&quot;:&quot;10&quot;},&quot;label&quot;:{&quot;display&quot;:false,&quot;positionChoice&quot;:&quot;上面&quot;,&quot;positionOptions&quot;:[&quot;上面&quot;,&quot;内部居下&quot;],&quot;suffix&quot;:&quot;&quot;,&quot;textLabel&quot;:{&quot;color&quot;:&quot;#545454&quot;,&quot;fontFamily&quot;:&quot;黑体&quot;,&quot;fontSize&quot;:&quot;14&quot;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211,&quot;ratio&quot;:&quot;&quot;,&quot;rotate&quot;:0,&quot;width&quot;:303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18年全国各地区销售额情况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万元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444734748594536323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S9mQy7TtDPRefubPR9f5hY.CBEB17BE.jpg?imageView2/2/w/500/quality/90&quot;,&quot;title&quot;:&quot;基础柱状图&quot;,&quot;type&quot;:&quot;chart&quot;},&quot;dschart_id&quot;:&quot;444734748594536323&quot;,&quot;id&quot;:&quot;40&quot;}"/>
    <wpswe:property key="isUseCommonErrorPage" value="false"/>
    <wpswe:property key="loadingImage" value="res:/icons/DsWebShapeDefaultPage.svg"/>
  </wpswe:properties>
  <wpswe:watchingCache>
    <wpswe:linkPath>C:/Users/CB87D43/AppData/Local/Temp/wps.VupiYu/Workbook7.xlsx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https://clientweb.docer.wps.cn/ds/1.0.0/webShapeView?id=40&amp;dschart_id=444734748594536323&amp;from=chartwins&amp;productEntry=insert&amp;sceneEntry=rec&amp;flag=1003</wpswe:url>
  <wpswe:constantSnapshot>false</wpswe:constantSnapshot>
</wpswe:webExtension>
</file>

<file path=ppt/webExtensions/webExtension8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3067184340517&quot;,&quot;chart_type&quot;:&quot;柱状图&quot;,&quot;dataSrc&quot;:{&quot;data&quot;:[[[&quot;用户标签&quot;,&quot;覆盖率（%）&quot;],[&quot;数码3C&quot;,&quot;30&quot;],[&quot;文化历史&quot;,&quot;40&quot;],[&quot;网红美女&quot;,&quot;50&quot;],[&quot;数据分析&quot;,&quot;60&quot;],[&quot;美容美妆&quot;,&quot;70&quot;],[&quot;汽车用品&quot;,&quot;80&quot;],[&quot;商业金融&quot;,&quot;90&quot;]]],&quot;dataType&quot;:&quot;obejct-table&quot;,&quot;download&quot;:false,&quot;srcType&quot;:&quot;local&quot;,&quot;url&quot;:&quot;&quot;},&quot;function_type&quot;:[&quot;条形图&quot;],&quot;gif&quot;:&quot;//web.docer.wpscdn.cn/docer/ds-page/images/154772011302084304.gif?imageView2/2/w/500/quality/90&quot;,&quot;isDocNotWatermark&quot;:true,&quot;isFree&quot;:&quot;0&quot;,&quot;label&quot;:&quot;&lt;e-basic-horizontal-bar-chart&gt;&quot;,&quot;projectId&quot;:&quot;154772011302084304&quot;,&quot;props&quot;:{&quot;animation&quot;:{&quot;duration&quot;:&quot;1.3&quot;,&quot;easeStyle&quot;:&quot;&quot;,&quot;endPause&quot;:&quot;1&quot;,&quot;moveOptions&quot;:[&quot;横向同步拉伸&quot;,&quot;纵向依次展开&quot;,&quot;百叶窗&quot;,&quot;机场翻牌&quot;],&quot;moveStyle&quot;:&quot;横向同步拉伸&quot;,&quot;startDelay&quot;:&quot;0&quot;,&quot;transition&quot;:true},&quot;axis&quot;:{&quot;grid&quot;:{&quot;color&quot;:&quot;#e9e9e9&quot;,&quot;gridLineWidth&quot;:&quot;1&quot;,&quot;lineStyle&quot;:&quot;dashline&quot;,&quot;show&quot;:&quot;none&quot;},&quot;x&quot;:{&quot;axisColor&quot;:&quot;#bfbfbf&quot;,&quot;axisLineWidth&quot;:&quot;1&quot;,&quot;axisPositonChoice&quot;:&quot;上面&quot;,&quot;axisPositonOptions&quot;:[&quot;上面&quot;,&quot;下面&quot;],&quot;axisShow&quot;:true,&quot;labelAngle&quot;:&quot;0&quot;,&quot;labelDirection&quot;:&quot;自动&quot;,&quot;labelDirectionOptions&quot;:[&quot;自动&quot;,&quot;横排&quot;,&quot;竖排&quot;],&quot;labelShow&quot;:true,&quot;labelSuffix&quot;:&quot;&quot;,&quot;name&quot;:&quot;&quot;,&quot;range&quot;:[],&quot;stepOfLabel&quot;:&quot;&quot;},&quot;y&quot;:{&quot;axisColor&quot;:&quot;#bfbfbf&quot;,&quot;axisLineWidth&quot;:&quot;1&quot;,&quot;axisShow&quot;:true,&quot;labelShow&quot;:true,&quot;name&quot;:&quot;&quot;}},&quot;backgroundColor&quot;:&quot;&quot;,&quot;colors&quot;:{&quot;colorControlers&quot;:[&quot;single&quot;,&quot;multiple&quot;,&quot;linear&quot;],&quot;list&quot;:[&quot;#cc45f4ff&quot;,1,2,3,4,5,6,7],&quot;type&quot;:&quot;single&quot;},&quot;display&quot;:{&quot;bar4CornerRadius&quot;:[0,0,0,0],&quot;barWidthPercent&quot;:&quot;0.5&quot;,&quot;borderColor&quot;:&quot;&quot;,&quot;borderWidth&quot;:&quot;0&quot;,&quot;fillOpacity&quot;:&quot;1&quot;},&quot;font&quot;:{&quot;color&quot;:&quot;#545454&quot;,&quot;fontFamily&quot;:&quot;黑体&quot;,&quot;fontSize&quot;:&quot;10&quot;},&quot;label&quot;:{&quot;display&quot;:true,&quot;positionChoice&quot;:&quot;外部居右&quot;,&quot;positionOptions&quot;:[&quot;外部居右&quot;,&quot;内部居左&quot;,&quot;内部居中&quot;,&quot;内部居右&quot;],&quot;suffix&quot;:&quot;&quot;,&quot;textLabel&quot;:{&quot;color&quot;:&quot;#545454&quot;,&quot;fontFamily&quot;:&quot;黑体&quot;,&quot;fontSize&quot;:&quot;10&quot;}},&quot;legend&quot;:{&quot;color&quot;:[&quot;#545454&quot;],&quot;fontFamily&quot;:[&quot;黑体&quot;],&quot;fontSize&quot;:&quot;14&quot;,&quot;lineHeight&quot;:&quot;15&quot;,&quot;show&quot;:fals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y轴对象&quot;},{&quot;allowType&quot;:[&quot;number&quot;],&quot;configurable&quot;:false,&quot;function&quot;:&quot;vCol&quot;,&quot;index&quot;:1,&quot;isLegend&quot;:false,&quot;name&quot;:&quot;值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211,&quot;ratio&quot;:&quot;&quot;,&quot;rotate&quot;:0,&quot;width&quot;:323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2018年全国各地区销售额情况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万元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154772011302084304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basice.3F34E305.jpg?imageView2/2/w/500/quality/90&quot;,&quot;title&quot;:&quot;基础条形图&quot;,&quot;type&quot;:&quot;chart&quot;},&quot;dschart_id&quot;:&quot;154772011302084304&quot;,&quot;id&quot;:&quot;45&quot;}"/>
    <wpswe:property key="isUseCommonErrorPage" value="false"/>
    <wpswe:property key="loadingImage" value="res:/icons/DsWebShapeDefaultPage.svg"/>
  </wpswe:properties>
  <wpswe:watchingCache>
    <wpswe:linkPath>C:/Users/CB87D43/AppData/Local/Temp/wps.vFXSwM/Workbook8.xlsx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https://clientweb.docer.wps.cn/ds/1.0.0/webShapeView?id=45&amp;dschart_id=154772011302084304&amp;from=chartwins&amp;productEntry=insert&amp;sceneEntry=rec&amp;flag=1003</wpswe:url>
  <wpswe:constantSnapshot>false</wpswe:constantSnapshot>
</wpswe:webExtension>
</file>

<file path=ppt/webExtensions/webExtension9.xml><?xml version="1.0" encoding="utf-8"?>
<wpswe:webExtension xmlns:wpswe="http://www.wps.cn/officeDocument/2018/webExtension">
  <wpswe:extSource id="dschart" version="1.0"/>
  <wpswe:properties>
    <wpswe:property key="DiscardFirstCodeChange" value="0"/>
    <wpswe:property key="autoSnapshot" value="0"/>
    <wpswe:property key="dschart" value="{&quot;dschart_data&quot;:{&quot;blockId&quot;:&quot;161243067158731941&quot;,&quot;chart_type&quot;:&quot;饼图&quot;,&quot;dataSrc&quot;:{&quot;data&quot;:[[[&quot;付费次数&quot;,&quot;人数占比（%）&quot;],[&quot;一次付费&quot;,&quot;63&quot;],[&quot;二次付费&quot;,&quot;16.9&quot;],[&quot;三次付费&quot;,&quot;12.8&quot;],[&quot;付费三次以上&quot;,&quot;7.3&quot;],[&quot;博士及以上&quot;,1.8]]],&quot;dataType&quot;:&quot;obejct-table&quot;,&quot;download&quot;:false,&quot;srcType&quot;:&quot;local&quot;,&quot;url&quot;:&quot;&quot;},&quot;function_type&quot;:[&quot;饼图&quot;],&quot;gif&quot;:&quot;//web.docer.wpscdn.cn/docer/ds-page/images/444746070325460997.gif?imageView2/2/w/500/quality/90&quot;,&quot;isDocNotWatermark&quot;:true,&quot;isFree&quot;:&quot;0&quot;,&quot;label&quot;:&quot;&lt;e-piebasic-chart&gt;&quot;,&quot;projectId&quot;:&quot;444746070325460997&quot;,&quot;props&quot;:{&quot;animation&quot;:{&quot;duration&quot;:&quot;1.5&quot;,&quot;easeStyle&quot;:&quot;&quot;,&quot;endPause&quot;:&quot;1&quot;,&quot;moveOptions&quot;:[&quot;轮子&quot;,&quot;百叶窗&quot;,&quot;折扇&quot;,&quot;径向展开&quot;],&quot;moveStyle&quot;:&quot;轮子&quot;,&quot;startDelay&quot;:&quot;0&quot;,&quot;transition&quot;:true},&quot;axis&quot;:&quot;&quot;,&quot;backgroundColor&quot;:&quot;&quot;,&quot;colors&quot;:{&quot;colorControlers&quot;:[&quot;multiple&quot;,&quot;linear&quot;],&quot;list&quot;:[&quot;#2d8bfeff&quot;,&quot;#cc45f4ff&quot;,&quot;#4a6fe2ff&quot;,&quot;#62d9adff&quot;,&quot;#ff974cff&quot;],&quot;type&quot;:&quot;multiple&quot;},&quot;display&quot;:{&quot;borderColor&quot;:&quot;#FFFFFF&quot;,&quot;borderWidth&quot;:&quot;1&quot;,&quot;cornerRadius&quot;:&quot;0&quot;,&quot;fillOpacity&quot;:&quot;1&quot;,&quot;gapPercentage&quot;:&quot;0&quot;,&quot;innerRadiusRatio&quot;:&quot;0&quot;},&quot;label&quot;:{&quot;contentChoice&quot;:[&quot;百分比&quot;,&quot;名称&quot;],&quot;contentOption&quot;:[&quot;名称&quot;,&quot;百分比&quot;,&quot;数值&quot;],&quot;display&quot;:true,&quot;positionChoice&quot;:&quot;内部径向&quot;,&quot;positionOptions&quot;:[&quot;内部径向&quot;,&quot;内部水平&quot;,&quot;外部&quot;],&quot;suffix&quot;:&quot;&quot;,&quot;textLabel&quot;:{&quot;color&quot;:&quot;#ffffffff&quot;,&quot;fontFamily&quot;:&quot;黑体&quot;,&quot;fontSize&quot;:&quot;16&quot;}},&quot;legend&quot;:{&quot;color&quot;:&quot;#666666ff&quot;,&quot;fontFamily&quot;:[&quot;黑体&quot;],&quot;fontSize&quot;:&quot;16&quot;,&quot;lineHeight&quot;:&quot;15&quot;,&quot;show&quot;:true,&quot;style&quot;:&quot;&quot;,&quot;styleOptions&quot;:[],&quot;xPosition&quot;:&quot;center&quot;,&quot;yPosition&quot;:&quot;bottom&quot;},&quot;logoDisplay&quot;:{&quot;bottomLineHeight&quot;:&quot;15&quot;,&quot;imgHeight&quot;:&quot;32&quot;,&quot;imgUrl&quot;:&quot;https://ss1.dydata.io/newchartLogo.png&quot;,&quot;show&quot;:true,&quot;topLineHeight&quot;:&quot;11&quot;},&quot;map&quot;:[[{&quot;allowType&quot;:[&quot;string&quot;],&quot;configurable&quot;:false,&quot;function&quot;:&quot;objCol&quot;,&quot;index&quot;:0,&quot;isLegend&quot;:true,&quot;name&quot;:&quot;名称&quot;},{&quot;allowType&quot;:[&quot;number&quot;],&quot;configurable&quot;:false,&quot;function&quot;:&quot;vCol&quot;,&quot;index&quot;:1,&quot;isLegend&quot;:false,&quot;name&quot;:&quot;值&quot;}]],&quot;numberFormat&quot;:{&quot;decimalPlaces&quot;:&quot;&quot;,&quot;style&quot;:&quot;1000.00&quot;},&quot;paddings&quot;:{&quot;bottom&quot;:&quot;33&quot;,&quot;chartBottom&quot;:&quot;5&quot;,&quot;left&quot;:&quot;24&quot;,&quot;right&quot;:&quot;24&quot;,&quot;top&quot;:&quot;24&quot;},&quot;publishDisplay&quot;:{&quot;color&quot;:&quot;#878787&quot;,&quot;fontFamily&quot;:&quot;黑体&quot;,&quot;fontSize&quot;:&quot;14&quot;,&quot;show&quot;:true,&quot;text&quot;:&quot;镝数出品&quot;},&quot;shadow&quot;:{&quot;display&quot;:false,&quot;shadowAngle&quot;:&quot;45&quot;,&quot;shadowBlur&quot;:&quot;5&quot;,&quot;shadowColor&quot;:&quot;#c6c6c6&quot;,&quot;shadowOpacity&quot;:&quot;100&quot;,&quot;shadowRadius&quot;:&quot;3&quot;},&quot;size&quot;:{&quot;height&quot;:509.99999999999994,&quot;ratio&quot;:&quot;&quot;,&quot;rotate&quot;:0,&quot;width&quot;:548},&quot;sourceDisplay&quot;:{&quot;color&quot;:&quot;#878787&quot;,&quot;fontFamily&quot;:&quot;黑体&quot;,&quot;fontSize&quot;:&quot;14&quot;,&quot;show&quot;:false,&quot;text&quot;:&quot;数据来源：示例数据&quot;,&quot;topLineHeight&quot;:&quot;15&quot;,&quot;xPosition&quot;:&quot;left&quot;,&quot;yPosition&quot;:&quot;bottom&quot;},&quot;titleDisplay&quot;:{&quot;color&quot;:&quot;#4c4c4c&quot;,&quot;fontFamily&quot;:&quot;黑体&quot;,&quot;fontSize&quot;:&quot;36&quot;,&quot;lineHeight&quot;:&quot;10&quot;,&quot;show&quot;:false,&quot;text&quot;:&quot;中国网红受教育水平&quot;,&quot;totalHeight&quot;:&quot;39&quot;,&quot;xPosition&quot;:&quot;left&quot;,&quot;yPosition&quot;:&quot;top&quot;},&quot;tooltip&quot;:true,&quot;unitDisplay&quot;:{&quot;bottomLineHeight&quot;:&quot;15&quot;,&quot;color&quot;:&quot;#878787&quot;,&quot;fontFamily&quot;:&quot;黑体&quot;,&quot;fontSize&quot;:&quot;14&quot;,&quot;show&quot;:false,&quot;text&quot;:&quot;单位：%&quot;,&quot;xPosition&quot;:&quot;left&quot;,&quot;yPosition&quot;:&quot;top&quot;},&quot;watermarkDisplay&quot;:{&quot;imgHeight&quot;:&quot;80&quot;,&quot;imgUrl&quot;:&quot;https://ss1.dydata.io/newchartWatermark.png&quot;,&quot;imgWidth&quot;:&quot;80&quot;,&quot;show&quot;:false}},&quot;templateId&quot;:&quot;444746070325460997&quot;,&quot;templateSwitch&quot;:&quot;key-value&quot;,&quot;theme&quot;:{&quot;axis&quot;:{&quot;color&quot;:&quot;#a1a1a1&quot;},&quot;backgroundColor&quot;:&quot;#FFFFFF&quot;,&quot;colors&quot;:[&quot;#5AAEF3&quot;,&quot;#62D9AD&quot;,&quot;#5B6E96&quot;,&quot;#a8dffa&quot;,&quot;#ffdc4c&quot;,&quot;#FF974C&quot;,&quot;#E65A56&quot;,&quot;#6D61E4&quot;,&quot;#4A6FE2&quot;,&quot;#6D9AE7&quot;,&quot;#23C2DB&quot;,&quot;#D4EC59&quot;,&quot;#FFE88E&quot;,&quot;#FEB64D&quot;,&quot;#FB6E6C&quot;],&quot;fonts&quot;:{&quot;accessoryColor&quot;:&quot;#878787&quot;,&quot;color&quot;:&quot;#545454&quot;,&quot;fontFamily&quot;:&quot;黑体&quot;,&quot;fontSize&quot;:&quot;14&quot;},&quot;grid&quot;:{&quot;color&quot;:&quot;#ccc&quot;},&quot;name&quot;:&quot;默认主题&quot;,&quot;price&quot;:&quot;0.0&quot;,&quot;shapeColor&quot;:1,&quot;themeId&quot;:&quot;18&quot;,&quot;titleFont&quot;:{&quot;color&quot;:&quot;#4c4c4c&quot;,&quot;fontFamily&quot;:&quot;黑体&quot;,&quot;fontSize&quot;:&quot;36&quot;}},&quot;thumb&quot;:&quot;//web.docer.wpscdn.cn/docer/ds-page/images/E8hjxBcbsDqAkMBMmTgoN2.D0C288B1.jpg?imageView2/2/w/500/quality/90&quot;,&quot;title&quot;:&quot;基础饼图&quot;,&quot;type&quot;:&quot;chart&quot;},&quot;dschart_id&quot;:&quot;444746070325460997&quot;,&quot;id&quot;:&quot;50&quot;}"/>
    <wpswe:property key="isUseCommonErrorPage" value="false"/>
    <wpswe:property key="loadingImage" value="res:/icons/DsWebShapeDefaultPage.svg"/>
  </wpswe:properties>
  <wpswe:watchingCache>
    <wpswe:linkPath>C:/Users/CB87D43/AppData/Local/Temp/wps.ARaPhl/Workbook9.xlsx</wpswe:linkPath>
  </wpswe:watchingCache>
  <wpswe:snapshot xmlns:r="http://schemas.openxmlformats.org/officeDocument/2006/relationships" r:embed="rId2"/>
  <wpswe:externalData xmlns:r="http://schemas.openxmlformats.org/officeDocument/2006/relationships" r:id="rId1"/>
  <wpswe:url>https://clientweb.docer.wps.cn/ds/1.0.0/webShapeView?id=50&amp;dschart_id=444746070325460997&amp;from=chartwins&amp;productEntry=insert&amp;sceneEntry=rec&amp;flag=1003</wpswe:url>
  <wpswe:constantSnapshot>false</wpswe:constantSnapshot>
</wps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WPS 演示</Application>
  <PresentationFormat>宽屏</PresentationFormat>
  <Paragraphs>57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谢惠真</cp:lastModifiedBy>
  <cp:revision>183</cp:revision>
  <dcterms:created xsi:type="dcterms:W3CDTF">2019-06-19T02:08:00Z</dcterms:created>
  <dcterms:modified xsi:type="dcterms:W3CDTF">2022-03-01T02:33:48Z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BB246DB1C64F4C039AF421C4AEA806DD</vt:lpwstr>
  </property>
</Properties>
</file>